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2" r:id="rId3"/>
    <p:sldId id="257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32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3C323-537D-4D4B-8BB2-620362148060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85DC1-FFC4-D249-9D00-CF50F42C92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00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B22B2-FECA-BD40-9FCA-32AD9F137C2B}" type="datetimeFigureOut">
              <a:rPr lang="fr-FR" smtClean="0"/>
              <a:t>15/11/2017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0841C-7632-324D-B461-559E560B45C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9530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31A7-8E74-5F47-B089-5B7EDFDDA647}" type="datetime1">
              <a:rPr lang="pt-BR" smtClean="0"/>
              <a:t>15/11/2017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0967-5FE5-464F-8467-27CCB2B5785C}" type="datetime1">
              <a:rPr lang="pt-BR" smtClean="0"/>
              <a:t>15/11/2017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D8B9-A768-EB4D-A40A-441229B0B80B}" type="datetime1">
              <a:rPr lang="pt-BR" smtClean="0"/>
              <a:t>15/11/2017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6035-B9D6-A24F-ADF6-47A13B64D896}" type="datetime1">
              <a:rPr lang="pt-BR" smtClean="0"/>
              <a:t>15/11/2017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E07A-32F8-8946-8B09-93CF817B6C3E}" type="datetime1">
              <a:rPr lang="pt-BR" smtClean="0"/>
              <a:t>15/11/2017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0A0BD-3F1B-5749-8BC2-BFEA2B8D2324}" type="datetime1">
              <a:rPr lang="pt-BR" smtClean="0"/>
              <a:t>15/11/2017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6DC2C-869B-704C-884C-FBA4AD56446E}" type="datetime1">
              <a:rPr lang="pt-BR" smtClean="0"/>
              <a:t>15/11/2017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2C70-BF8D-5A45-B3AE-CCE9F655BDE7}" type="datetime1">
              <a:rPr lang="pt-BR" smtClean="0"/>
              <a:t>15/11/2017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FC95-2D0F-1A4A-AD6A-648A57BC157F}" type="datetime1">
              <a:rPr lang="pt-BR" smtClean="0"/>
              <a:t>15/11/2017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AD54-70B9-9245-BB32-45781A8BC7C2}" type="datetime1">
              <a:rPr lang="pt-BR" smtClean="0"/>
              <a:t>15/11/2017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6798E-BDFB-D444-B328-578611B6E06E}" type="datetime1">
              <a:rPr lang="pt-BR" smtClean="0"/>
              <a:t>15/11/2017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EC41297-C72D-A745-AB5D-0398D5162E52}" type="datetime1">
              <a:rPr lang="pt-BR" smtClean="0"/>
              <a:t>15/11/2017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80000"/>
              </a:lnSpc>
            </a:pP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Simpósio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SEJUBRA </a:t>
            </a:r>
            <a:b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</a:br>
            <a:r>
              <a:rPr lang="fr-FR" sz="3200" i="1" dirty="0" err="1">
                <a:solidFill>
                  <a:srgbClr val="2F2B20"/>
                </a:solidFill>
                <a:latin typeface="Arial"/>
                <a:cs typeface="Arial"/>
              </a:rPr>
              <a:t>D</a:t>
            </a: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esafios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e </a:t>
            </a: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Oportinidades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para o </a:t>
            </a: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Investidor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</a:t>
            </a: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Alemão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no </a:t>
            </a:r>
            <a:r>
              <a:rPr lang="fr-FR" sz="3200" i="1" dirty="0" err="1" smtClean="0">
                <a:solidFill>
                  <a:srgbClr val="2F2B20"/>
                </a:solidFill>
                <a:latin typeface="Arial"/>
                <a:cs typeface="Arial"/>
              </a:rPr>
              <a:t>Brasil</a:t>
            </a:r>
            <a: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  <a:t> </a:t>
            </a:r>
            <a:br>
              <a:rPr lang="fr-FR" sz="3200" i="1" dirty="0" smtClean="0">
                <a:solidFill>
                  <a:srgbClr val="2F2B20"/>
                </a:solidFill>
                <a:latin typeface="Arial"/>
                <a:cs typeface="Arial"/>
              </a:rPr>
            </a:br>
            <a:r>
              <a:rPr lang="fr-FR" sz="3200" dirty="0" smtClean="0">
                <a:solidFill>
                  <a:srgbClr val="2F2B20"/>
                </a:solidFill>
                <a:latin typeface="Arial"/>
                <a:cs typeface="Arial"/>
              </a:rPr>
              <a:t>Porto </a:t>
            </a:r>
            <a:r>
              <a:rPr lang="fr-FR" sz="3200" dirty="0" err="1" smtClean="0">
                <a:solidFill>
                  <a:srgbClr val="2F2B20"/>
                </a:solidFill>
                <a:latin typeface="Arial"/>
                <a:cs typeface="Arial"/>
              </a:rPr>
              <a:t>Alegre</a:t>
            </a:r>
            <a:r>
              <a:rPr lang="fr-FR" sz="3200" dirty="0" smtClean="0">
                <a:solidFill>
                  <a:srgbClr val="2F2B20"/>
                </a:solidFill>
                <a:latin typeface="Arial"/>
                <a:cs typeface="Arial"/>
              </a:rPr>
              <a:t> </a:t>
            </a:r>
            <a:br>
              <a:rPr lang="fr-FR" sz="3200" dirty="0" smtClean="0">
                <a:solidFill>
                  <a:srgbClr val="2F2B20"/>
                </a:solidFill>
                <a:latin typeface="Arial"/>
                <a:cs typeface="Arial"/>
              </a:rPr>
            </a:br>
            <a:r>
              <a:rPr lang="fr-FR" sz="2800" dirty="0" smtClean="0">
                <a:solidFill>
                  <a:srgbClr val="2F2B20"/>
                </a:solidFill>
                <a:latin typeface="Arial"/>
                <a:cs typeface="Arial"/>
              </a:rPr>
              <a:t>12.11.2017</a:t>
            </a:r>
            <a:endParaRPr lang="fr-FR" sz="2800" dirty="0">
              <a:solidFill>
                <a:srgbClr val="2F2B20"/>
              </a:solidFill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400" b="1" i="1" dirty="0" err="1" smtClean="0">
                <a:solidFill>
                  <a:schemeClr val="tx1"/>
                </a:solidFill>
              </a:rPr>
              <a:t>Arbitragem</a:t>
            </a:r>
            <a:r>
              <a:rPr lang="fr-FR" sz="2400" b="1" i="1" dirty="0" smtClean="0">
                <a:solidFill>
                  <a:schemeClr val="tx1"/>
                </a:solidFill>
              </a:rPr>
              <a:t> </a:t>
            </a:r>
            <a:r>
              <a:rPr lang="fr-FR" sz="2400" b="1" i="1" dirty="0" err="1" smtClean="0">
                <a:solidFill>
                  <a:schemeClr val="tx1"/>
                </a:solidFill>
              </a:rPr>
              <a:t>Societária</a:t>
            </a:r>
            <a:endParaRPr lang="fr-FR" sz="2400" b="1" i="1" dirty="0" smtClean="0">
              <a:solidFill>
                <a:schemeClr val="tx1"/>
              </a:solidFill>
            </a:endParaRPr>
          </a:p>
          <a:p>
            <a:pPr algn="ctr"/>
            <a:r>
              <a:rPr lang="fr-FR" dirty="0" err="1" smtClean="0">
                <a:solidFill>
                  <a:srgbClr val="2F2B20"/>
                </a:solidFill>
              </a:rPr>
              <a:t>Profa</a:t>
            </a:r>
            <a:r>
              <a:rPr lang="fr-FR" dirty="0" smtClean="0">
                <a:solidFill>
                  <a:srgbClr val="2F2B20"/>
                </a:solidFill>
              </a:rPr>
              <a:t>. Dra. Selma Ferreira Lemes</a:t>
            </a:r>
            <a:endParaRPr lang="fr-FR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06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Jurisprudência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Acordo</a:t>
            </a:r>
            <a:r>
              <a:rPr lang="fr-FR" dirty="0" smtClean="0"/>
              <a:t> de </a:t>
            </a:r>
            <a:r>
              <a:rPr lang="fr-FR" dirty="0" err="1" smtClean="0"/>
              <a:t>Acionistas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u="sng" dirty="0" smtClean="0"/>
              <a:t>STJ </a:t>
            </a:r>
            <a:r>
              <a:rPr lang="mr-IN" sz="2400" u="sng" dirty="0" smtClean="0"/>
              <a:t>–</a:t>
            </a:r>
            <a:r>
              <a:rPr lang="fr-FR" sz="2400" u="sng" dirty="0" smtClean="0"/>
              <a:t> </a:t>
            </a:r>
            <a:r>
              <a:rPr lang="fr-FR" sz="2400" u="sng" dirty="0" err="1" smtClean="0"/>
              <a:t>Resp</a:t>
            </a:r>
            <a:r>
              <a:rPr lang="fr-FR" sz="2400" u="sng" dirty="0" smtClean="0"/>
              <a:t>. 1.331.100 </a:t>
            </a:r>
            <a:r>
              <a:rPr lang="mr-IN" sz="2400" u="sng" dirty="0" smtClean="0"/>
              <a:t>–</a:t>
            </a:r>
            <a:r>
              <a:rPr lang="fr-FR" sz="2400" u="sng" dirty="0" smtClean="0"/>
              <a:t>BA (</a:t>
            </a:r>
            <a:r>
              <a:rPr lang="fr-FR" sz="2400" u="sng" dirty="0" err="1" smtClean="0"/>
              <a:t>Kieppe</a:t>
            </a:r>
            <a:r>
              <a:rPr lang="fr-FR" sz="2400" u="sng" dirty="0" smtClean="0"/>
              <a:t>/ Graal) j. 17.12.2015 </a:t>
            </a:r>
          </a:p>
          <a:p>
            <a:pPr marL="114300" indent="0" algn="ctr">
              <a:buNone/>
            </a:pPr>
            <a:r>
              <a:rPr lang="fr-FR" sz="2400" dirty="0" smtClean="0"/>
              <a:t>(</a:t>
            </a:r>
            <a:r>
              <a:rPr lang="fr-FR" sz="2400" dirty="0" err="1" smtClean="0"/>
              <a:t>Odebrecht</a:t>
            </a:r>
            <a:r>
              <a:rPr lang="fr-FR" sz="2400" dirty="0" smtClean="0"/>
              <a:t> </a:t>
            </a:r>
            <a:r>
              <a:rPr lang="mr-IN" sz="2400" dirty="0" smtClean="0"/>
              <a:t>–</a:t>
            </a:r>
            <a:r>
              <a:rPr lang="fr-FR" sz="2400" dirty="0" err="1" smtClean="0"/>
              <a:t>Grupo</a:t>
            </a:r>
            <a:r>
              <a:rPr lang="fr-FR" sz="2400" dirty="0" smtClean="0"/>
              <a:t> Gradin) </a:t>
            </a:r>
          </a:p>
          <a:p>
            <a:pPr marL="114300" indent="0" algn="ctr">
              <a:buNone/>
            </a:pPr>
            <a:endParaRPr lang="fr-FR" sz="2400" dirty="0" smtClean="0"/>
          </a:p>
          <a:p>
            <a:r>
              <a:rPr lang="fr-FR" sz="2400" dirty="0" err="1" smtClean="0"/>
              <a:t>Acordo</a:t>
            </a:r>
            <a:r>
              <a:rPr lang="fr-FR" sz="2400" dirty="0" smtClean="0"/>
              <a:t> de </a:t>
            </a:r>
            <a:r>
              <a:rPr lang="fr-FR" sz="2400" dirty="0" err="1" smtClean="0"/>
              <a:t>Acionistas</a:t>
            </a:r>
            <a:r>
              <a:rPr lang="fr-FR" sz="2400" dirty="0" smtClean="0"/>
              <a:t> </a:t>
            </a:r>
            <a:r>
              <a:rPr lang="mr-IN" sz="2400" dirty="0" smtClean="0"/>
              <a:t>–</a:t>
            </a:r>
            <a:r>
              <a:rPr lang="fr-FR" sz="2400" dirty="0" smtClean="0"/>
              <a:t> </a:t>
            </a:r>
            <a:r>
              <a:rPr lang="fr-FR" sz="2400" dirty="0" err="1" smtClean="0"/>
              <a:t>Cláusula</a:t>
            </a:r>
            <a:r>
              <a:rPr lang="fr-FR" sz="2400" dirty="0" smtClean="0"/>
              <a:t> Arbitral </a:t>
            </a:r>
            <a:r>
              <a:rPr lang="fr-FR" sz="2400" dirty="0" err="1" smtClean="0"/>
              <a:t>vazia</a:t>
            </a:r>
            <a:r>
              <a:rPr lang="fr-FR" sz="2400" dirty="0" smtClean="0"/>
              <a:t> ( </a:t>
            </a:r>
            <a:r>
              <a:rPr lang="fr-FR" sz="2400" i="1" dirty="0" err="1" smtClean="0"/>
              <a:t>Mediação</a:t>
            </a:r>
            <a:r>
              <a:rPr lang="fr-FR" sz="2400" i="1" dirty="0" smtClean="0"/>
              <a:t> ou </a:t>
            </a:r>
            <a:r>
              <a:rPr lang="fr-FR" sz="2400" i="1" dirty="0" err="1" smtClean="0"/>
              <a:t>Arbitragem</a:t>
            </a:r>
            <a:r>
              <a:rPr lang="fr-FR" sz="2400" i="1" dirty="0" smtClean="0"/>
              <a:t>) </a:t>
            </a:r>
            <a:endParaRPr lang="fr-FR" sz="2400" i="1" u="sng" dirty="0" smtClean="0"/>
          </a:p>
          <a:p>
            <a:r>
              <a:rPr lang="fr-FR" sz="2400" i="1" u="sng" dirty="0" smtClean="0"/>
              <a:t>« A </a:t>
            </a:r>
            <a:r>
              <a:rPr lang="fr-FR" sz="2400" i="1" u="sng" dirty="0" err="1" smtClean="0"/>
              <a:t>referência</a:t>
            </a:r>
            <a:r>
              <a:rPr lang="fr-FR" sz="2400" i="1" u="sng" dirty="0" smtClean="0"/>
              <a:t> à </a:t>
            </a:r>
            <a:r>
              <a:rPr lang="fr-FR" sz="2400" i="1" u="sng" dirty="0" err="1" smtClean="0"/>
              <a:t>mediação</a:t>
            </a:r>
            <a:r>
              <a:rPr lang="fr-FR" sz="2400" i="1" u="sng" dirty="0" smtClean="0"/>
              <a:t> </a:t>
            </a:r>
            <a:r>
              <a:rPr lang="fr-FR" sz="2400" i="1" u="sng" dirty="0" err="1" smtClean="0"/>
              <a:t>não</a:t>
            </a:r>
            <a:r>
              <a:rPr lang="fr-FR" sz="2400" i="1" u="sng" dirty="0" smtClean="0"/>
              <a:t> </a:t>
            </a:r>
            <a:r>
              <a:rPr lang="fr-FR" sz="2400" i="1" u="sng" dirty="0" err="1" smtClean="0"/>
              <a:t>torna</a:t>
            </a:r>
            <a:r>
              <a:rPr lang="fr-FR" sz="2400" i="1" u="sng" dirty="0" smtClean="0"/>
              <a:t> a </a:t>
            </a:r>
            <a:r>
              <a:rPr lang="fr-FR" sz="2400" i="1" u="sng" dirty="0" err="1" smtClean="0"/>
              <a:t>cláusula</a:t>
            </a:r>
            <a:r>
              <a:rPr lang="fr-FR" sz="2400" i="1" u="sng" dirty="0" smtClean="0"/>
              <a:t> arbitral </a:t>
            </a:r>
            <a:r>
              <a:rPr lang="fr-FR" sz="2400" i="1" u="sng" dirty="0" err="1" smtClean="0"/>
              <a:t>nula</a:t>
            </a:r>
            <a:r>
              <a:rPr lang="fr-FR" sz="2400" i="1" u="sng" dirty="0" smtClean="0"/>
              <a:t>.</a:t>
            </a:r>
            <a:r>
              <a:rPr lang="fr-FR" sz="2400" i="1" u="sng" dirty="0"/>
              <a:t> </a:t>
            </a:r>
            <a:r>
              <a:rPr lang="fr-FR" sz="2400" i="1" u="sng" dirty="0" err="1" smtClean="0"/>
              <a:t>É</a:t>
            </a:r>
            <a:r>
              <a:rPr lang="fr-FR" sz="2400" i="1" u="sng" dirty="0" smtClean="0"/>
              <a:t> </a:t>
            </a:r>
            <a:r>
              <a:rPr lang="fr-FR" sz="2400" i="1" u="sng" dirty="0" err="1" smtClean="0"/>
              <a:t>válida</a:t>
            </a:r>
            <a:r>
              <a:rPr lang="fr-FR" sz="2400" i="1" u="sng" dirty="0" smtClean="0"/>
              <a:t> a </a:t>
            </a:r>
            <a:r>
              <a:rPr lang="fr-FR" sz="2400" i="1" u="sng" dirty="0" err="1" smtClean="0"/>
              <a:t>cláusula</a:t>
            </a:r>
            <a:r>
              <a:rPr lang="fr-FR" sz="2400" i="1" u="sng" dirty="0" smtClean="0"/>
              <a:t> </a:t>
            </a:r>
            <a:r>
              <a:rPr lang="fr-FR" sz="2400" i="1" u="sng" dirty="0" err="1" smtClean="0"/>
              <a:t>compromissória</a:t>
            </a:r>
            <a:r>
              <a:rPr lang="fr-FR" sz="2400" i="1" u="sng" dirty="0" smtClean="0"/>
              <a:t> </a:t>
            </a:r>
            <a:r>
              <a:rPr lang="fr-FR" sz="2400" i="1" u="sng" dirty="0" err="1" smtClean="0"/>
              <a:t>prevista</a:t>
            </a:r>
            <a:r>
              <a:rPr lang="fr-FR" sz="2400" i="1" u="sng" dirty="0" smtClean="0"/>
              <a:t> no </a:t>
            </a:r>
            <a:r>
              <a:rPr lang="fr-FR" sz="2400" i="1" u="sng" dirty="0" err="1" smtClean="0"/>
              <a:t>acordo</a:t>
            </a:r>
            <a:r>
              <a:rPr lang="fr-FR" sz="2400" i="1" u="sng" dirty="0" smtClean="0"/>
              <a:t> de </a:t>
            </a:r>
            <a:r>
              <a:rPr lang="fr-FR" sz="2400" i="1" u="sng" dirty="0" err="1" smtClean="0"/>
              <a:t>acionistas</a:t>
            </a:r>
            <a:r>
              <a:rPr lang="fr-FR" sz="2400" i="1" u="sng" dirty="0" smtClean="0"/>
              <a:t> »    </a:t>
            </a:r>
            <a:endParaRPr lang="fr-FR" sz="2400" i="1" u="sng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204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Jurisprudência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Alienação</a:t>
            </a:r>
            <a:r>
              <a:rPr lang="fr-FR" dirty="0" smtClean="0"/>
              <a:t> de </a:t>
            </a:r>
            <a:r>
              <a:rPr lang="fr-FR" dirty="0" err="1" smtClean="0"/>
              <a:t>Participação</a:t>
            </a:r>
            <a:r>
              <a:rPr lang="fr-FR" dirty="0" smtClean="0"/>
              <a:t> </a:t>
            </a:r>
            <a:r>
              <a:rPr lang="fr-FR" dirty="0" err="1" smtClean="0"/>
              <a:t>Acionária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800" u="sng" dirty="0" smtClean="0"/>
              <a:t>STJ </a:t>
            </a:r>
            <a:r>
              <a:rPr lang="mr-IN" sz="2800" u="sng" dirty="0" smtClean="0"/>
              <a:t>–</a:t>
            </a:r>
            <a:r>
              <a:rPr lang="fr-FR" sz="2800" u="sng" dirty="0" smtClean="0"/>
              <a:t> </a:t>
            </a:r>
            <a:r>
              <a:rPr lang="fr-FR" sz="2800" u="sng" dirty="0" err="1" smtClean="0"/>
              <a:t>Resp</a:t>
            </a:r>
            <a:r>
              <a:rPr lang="fr-FR" sz="2800" u="sng" dirty="0" smtClean="0"/>
              <a:t>. 1.569.422 </a:t>
            </a:r>
            <a:r>
              <a:rPr lang="mr-IN" sz="2800" u="sng" dirty="0" smtClean="0"/>
              <a:t>–</a:t>
            </a:r>
            <a:r>
              <a:rPr lang="fr-FR" sz="2800" u="sng" dirty="0" smtClean="0"/>
              <a:t>RJ  j. 26.04.2016</a:t>
            </a:r>
          </a:p>
          <a:p>
            <a:r>
              <a:rPr lang="fr-FR" sz="2800" dirty="0" err="1" smtClean="0"/>
              <a:t>Cláusula</a:t>
            </a:r>
            <a:r>
              <a:rPr lang="fr-FR" sz="2800" dirty="0" smtClean="0"/>
              <a:t> que </a:t>
            </a:r>
            <a:r>
              <a:rPr lang="fr-FR" sz="2800" dirty="0" err="1" smtClean="0"/>
              <a:t>delega</a:t>
            </a:r>
            <a:r>
              <a:rPr lang="fr-FR" sz="2800" dirty="0" smtClean="0"/>
              <a:t> a </a:t>
            </a:r>
            <a:r>
              <a:rPr lang="fr-FR" sz="2800" dirty="0" err="1" smtClean="0"/>
              <a:t>um</a:t>
            </a:r>
            <a:r>
              <a:rPr lang="fr-FR" sz="2800" dirty="0" smtClean="0"/>
              <a:t> </a:t>
            </a:r>
            <a:r>
              <a:rPr lang="fr-FR" sz="2800" dirty="0" err="1" smtClean="0"/>
              <a:t>terceiro</a:t>
            </a:r>
            <a:r>
              <a:rPr lang="fr-FR" sz="2800" dirty="0" smtClean="0"/>
              <a:t> a </a:t>
            </a:r>
            <a:r>
              <a:rPr lang="fr-FR" sz="2800" dirty="0" err="1" smtClean="0"/>
              <a:t>fixação</a:t>
            </a:r>
            <a:r>
              <a:rPr lang="fr-FR" sz="2800" dirty="0" smtClean="0"/>
              <a:t> do </a:t>
            </a:r>
            <a:r>
              <a:rPr lang="fr-FR" sz="2800" dirty="0" err="1" smtClean="0"/>
              <a:t>valor</a:t>
            </a:r>
            <a:r>
              <a:rPr lang="fr-FR" sz="2800" dirty="0" smtClean="0"/>
              <a:t> da </a:t>
            </a:r>
            <a:r>
              <a:rPr lang="fr-FR" sz="2800" dirty="0" err="1" smtClean="0"/>
              <a:t>participação</a:t>
            </a:r>
            <a:r>
              <a:rPr lang="fr-FR" sz="2800" dirty="0" smtClean="0"/>
              <a:t> </a:t>
            </a:r>
            <a:r>
              <a:rPr lang="fr-FR" sz="2800" dirty="0" err="1" smtClean="0"/>
              <a:t>acionária</a:t>
            </a:r>
            <a:r>
              <a:rPr lang="fr-FR" sz="2800" dirty="0" smtClean="0"/>
              <a:t> a </a:t>
            </a:r>
            <a:r>
              <a:rPr lang="fr-FR" sz="2800" dirty="0" err="1" smtClean="0"/>
              <a:t>ser</a:t>
            </a:r>
            <a:r>
              <a:rPr lang="fr-FR" sz="2800" dirty="0" smtClean="0"/>
              <a:t> </a:t>
            </a:r>
            <a:r>
              <a:rPr lang="fr-FR" sz="2800" dirty="0" err="1" smtClean="0"/>
              <a:t>adqurida</a:t>
            </a:r>
            <a:endParaRPr lang="fr-FR" sz="2800" dirty="0" smtClean="0"/>
          </a:p>
          <a:p>
            <a:r>
              <a:rPr lang="fr-FR" sz="2800" dirty="0" err="1" smtClean="0"/>
              <a:t>Convenção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arbitragem</a:t>
            </a:r>
            <a:r>
              <a:rPr lang="fr-FR" sz="2800" dirty="0" smtClean="0"/>
              <a:t> </a:t>
            </a:r>
            <a:r>
              <a:rPr lang="fr-FR" sz="2800" dirty="0" err="1" smtClean="0"/>
              <a:t>por</a:t>
            </a:r>
            <a:r>
              <a:rPr lang="fr-FR" sz="2800" dirty="0" smtClean="0"/>
              <a:t> </a:t>
            </a:r>
            <a:r>
              <a:rPr lang="fr-FR" sz="2800" dirty="0" err="1" smtClean="0"/>
              <a:t>documento</a:t>
            </a:r>
            <a:r>
              <a:rPr lang="fr-FR" sz="2800" dirty="0" smtClean="0"/>
              <a:t> </a:t>
            </a:r>
            <a:r>
              <a:rPr lang="fr-FR" sz="2800" dirty="0" err="1" smtClean="0"/>
              <a:t>epistolar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Art. 4 da Lei de </a:t>
            </a:r>
            <a:r>
              <a:rPr lang="fr-FR" sz="2800" dirty="0" err="1" smtClean="0"/>
              <a:t>Arbitragem</a:t>
            </a:r>
            <a:r>
              <a:rPr lang="fr-FR" sz="2800" dirty="0" smtClean="0"/>
              <a:t>.</a:t>
            </a:r>
          </a:p>
          <a:p>
            <a:r>
              <a:rPr lang="fr-FR" sz="2800" dirty="0" err="1" smtClean="0"/>
              <a:t>Validade</a:t>
            </a:r>
            <a:r>
              <a:rPr lang="fr-FR" sz="2800" dirty="0" smtClean="0"/>
              <a:t> da </a:t>
            </a:r>
            <a:r>
              <a:rPr lang="fr-FR" sz="2800" dirty="0" err="1" smtClean="0"/>
              <a:t>cláusula</a:t>
            </a:r>
            <a:r>
              <a:rPr lang="fr-FR" sz="2800" dirty="0" smtClean="0"/>
              <a:t> arbitral </a:t>
            </a:r>
            <a:r>
              <a:rPr lang="fr-FR" sz="2800" dirty="0" err="1" smtClean="0"/>
              <a:t>vazia</a:t>
            </a:r>
            <a:r>
              <a:rPr lang="fr-FR" sz="2800" dirty="0" smtClean="0"/>
              <a:t>.</a:t>
            </a:r>
          </a:p>
          <a:p>
            <a:r>
              <a:rPr lang="fr-FR" sz="2800" u="sng" dirty="0" err="1" smtClean="0"/>
              <a:t>Arbitragem</a:t>
            </a:r>
            <a:r>
              <a:rPr lang="fr-FR" sz="2800" u="sng" dirty="0" smtClean="0"/>
              <a:t> ou </a:t>
            </a:r>
            <a:r>
              <a:rPr lang="fr-FR" sz="2800" u="sng" dirty="0" err="1" smtClean="0"/>
              <a:t>arbitramento</a:t>
            </a:r>
            <a:r>
              <a:rPr lang="fr-FR" sz="2800" u="sng" dirty="0" smtClean="0"/>
              <a:t> ?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94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err="1" smtClean="0"/>
              <a:t>Jurisprudência</a:t>
            </a:r>
            <a:r>
              <a:rPr lang="fr-FR" sz="3200" dirty="0" smtClean="0"/>
              <a:t> </a:t>
            </a:r>
            <a:r>
              <a:rPr lang="mr-IN" sz="3200" dirty="0" smtClean="0"/>
              <a:t>–</a:t>
            </a:r>
            <a:r>
              <a:rPr lang="fr-FR" sz="3200" dirty="0" smtClean="0"/>
              <a:t> </a:t>
            </a:r>
            <a:r>
              <a:rPr lang="fr-FR" sz="3200" dirty="0" err="1" smtClean="0"/>
              <a:t>Abrangência</a:t>
            </a:r>
            <a:r>
              <a:rPr lang="fr-FR" sz="3200" dirty="0" smtClean="0"/>
              <a:t> e </a:t>
            </a:r>
            <a:r>
              <a:rPr lang="fr-FR" sz="3200" dirty="0" err="1" smtClean="0"/>
              <a:t>Extensão</a:t>
            </a:r>
            <a:r>
              <a:rPr lang="fr-FR" sz="3200" dirty="0" smtClean="0"/>
              <a:t> da </a:t>
            </a:r>
            <a:r>
              <a:rPr lang="fr-FR" sz="3200" dirty="0" err="1" smtClean="0"/>
              <a:t>Cláusula</a:t>
            </a:r>
            <a:r>
              <a:rPr lang="fr-FR" sz="3200" dirty="0" smtClean="0"/>
              <a:t> </a:t>
            </a:r>
            <a:r>
              <a:rPr lang="fr-FR" sz="3200" dirty="0" err="1" smtClean="0"/>
              <a:t>Compromissória</a:t>
            </a:r>
            <a:r>
              <a:rPr lang="fr-FR" sz="3200" dirty="0" smtClean="0"/>
              <a:t> </a:t>
            </a:r>
            <a:r>
              <a:rPr lang="mr-IN" sz="3200" dirty="0" smtClean="0"/>
              <a:t>–</a:t>
            </a:r>
            <a:r>
              <a:rPr lang="fr-FR" sz="3200" dirty="0" smtClean="0"/>
              <a:t> </a:t>
            </a:r>
            <a:r>
              <a:rPr lang="fr-FR" sz="3200" dirty="0" err="1" smtClean="0"/>
              <a:t>Grupo</a:t>
            </a:r>
            <a:r>
              <a:rPr lang="fr-FR" sz="3200" dirty="0" smtClean="0"/>
              <a:t> </a:t>
            </a:r>
            <a:r>
              <a:rPr lang="fr-FR" sz="3200" dirty="0" err="1" smtClean="0"/>
              <a:t>societário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TJSP 2 </a:t>
            </a:r>
            <a:r>
              <a:rPr lang="fr-FR" u="sng" dirty="0" err="1" smtClean="0"/>
              <a:t>C.Reservada</a:t>
            </a:r>
            <a:r>
              <a:rPr lang="fr-FR" u="sng" dirty="0" smtClean="0"/>
              <a:t> de D. </a:t>
            </a:r>
            <a:r>
              <a:rPr lang="fr-FR" u="sng" dirty="0" err="1" smtClean="0"/>
              <a:t>Empresarial</a:t>
            </a:r>
            <a:r>
              <a:rPr lang="fr-FR" u="sng" dirty="0" smtClean="0"/>
              <a:t> j. 25.05.2016</a:t>
            </a:r>
          </a:p>
          <a:p>
            <a:endParaRPr lang="fr-FR" u="sng" dirty="0" smtClean="0"/>
          </a:p>
          <a:p>
            <a:r>
              <a:rPr lang="fr-FR" dirty="0" err="1" smtClean="0"/>
              <a:t>Cláusula</a:t>
            </a:r>
            <a:r>
              <a:rPr lang="fr-FR" dirty="0" smtClean="0"/>
              <a:t> </a:t>
            </a:r>
            <a:r>
              <a:rPr lang="fr-FR" dirty="0" err="1" smtClean="0"/>
              <a:t>Compromissória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</a:t>
            </a:r>
            <a:r>
              <a:rPr lang="fr-FR" dirty="0" err="1" smtClean="0"/>
              <a:t>Acordo</a:t>
            </a:r>
            <a:r>
              <a:rPr lang="fr-FR" dirty="0" smtClean="0"/>
              <a:t> de </a:t>
            </a:r>
            <a:r>
              <a:rPr lang="fr-FR" dirty="0" err="1" smtClean="0"/>
              <a:t>Acionistas</a:t>
            </a:r>
            <a:endParaRPr lang="fr-FR" dirty="0" smtClean="0"/>
          </a:p>
          <a:p>
            <a:r>
              <a:rPr lang="fr-FR" dirty="0" err="1" smtClean="0"/>
              <a:t>Contratos</a:t>
            </a:r>
            <a:r>
              <a:rPr lang="fr-FR" dirty="0" smtClean="0"/>
              <a:t> que </a:t>
            </a:r>
            <a:r>
              <a:rPr lang="fr-FR" dirty="0" err="1" smtClean="0"/>
              <a:t>decorrem</a:t>
            </a:r>
            <a:r>
              <a:rPr lang="fr-FR" dirty="0" smtClean="0"/>
              <a:t> de </a:t>
            </a:r>
            <a:r>
              <a:rPr lang="fr-FR" dirty="0" err="1" smtClean="0"/>
              <a:t>operação</a:t>
            </a:r>
            <a:r>
              <a:rPr lang="fr-FR" dirty="0" smtClean="0"/>
              <a:t> </a:t>
            </a:r>
            <a:r>
              <a:rPr lang="fr-FR" dirty="0" err="1" smtClean="0"/>
              <a:t>econômica</a:t>
            </a:r>
            <a:r>
              <a:rPr lang="fr-FR" dirty="0" smtClean="0"/>
              <a:t> </a:t>
            </a:r>
            <a:r>
              <a:rPr lang="fr-FR" dirty="0" err="1" smtClean="0"/>
              <a:t>única</a:t>
            </a:r>
            <a:endParaRPr lang="fr-FR" dirty="0" smtClean="0"/>
          </a:p>
          <a:p>
            <a:r>
              <a:rPr lang="fr-FR" dirty="0" err="1" smtClean="0"/>
              <a:t>Ação</a:t>
            </a:r>
            <a:r>
              <a:rPr lang="fr-FR" dirty="0" smtClean="0"/>
              <a:t> </a:t>
            </a:r>
            <a:r>
              <a:rPr lang="fr-FR" dirty="0" err="1" smtClean="0"/>
              <a:t>Judicial</a:t>
            </a:r>
            <a:r>
              <a:rPr lang="fr-FR" dirty="0" smtClean="0"/>
              <a:t> para </a:t>
            </a:r>
            <a:r>
              <a:rPr lang="fr-FR" dirty="0" err="1" smtClean="0"/>
              <a:t>anular</a:t>
            </a:r>
            <a:r>
              <a:rPr lang="fr-FR" dirty="0" smtClean="0"/>
              <a:t> </a:t>
            </a:r>
            <a:r>
              <a:rPr lang="fr-FR" dirty="0" err="1" smtClean="0"/>
              <a:t>assembléia</a:t>
            </a:r>
            <a:r>
              <a:rPr lang="fr-FR" dirty="0" smtClean="0"/>
              <a:t> </a:t>
            </a:r>
            <a:r>
              <a:rPr lang="fr-FR" dirty="0" err="1" smtClean="0"/>
              <a:t>geral</a:t>
            </a:r>
            <a:r>
              <a:rPr lang="fr-FR" dirty="0" smtClean="0"/>
              <a:t> que </a:t>
            </a:r>
            <a:r>
              <a:rPr lang="fr-FR" dirty="0" err="1" smtClean="0"/>
              <a:t>deliberou</a:t>
            </a:r>
            <a:r>
              <a:rPr lang="fr-FR" dirty="0" smtClean="0"/>
              <a:t> a </a:t>
            </a:r>
            <a:r>
              <a:rPr lang="fr-FR" dirty="0" err="1" smtClean="0"/>
              <a:t>suspensão</a:t>
            </a:r>
            <a:r>
              <a:rPr lang="fr-FR" dirty="0" smtClean="0"/>
              <a:t> de </a:t>
            </a:r>
            <a:r>
              <a:rPr lang="fr-FR" dirty="0" err="1" smtClean="0"/>
              <a:t>seu</a:t>
            </a:r>
            <a:r>
              <a:rPr lang="fr-FR" dirty="0" smtClean="0"/>
              <a:t> </a:t>
            </a:r>
            <a:r>
              <a:rPr lang="fr-FR" dirty="0" err="1" smtClean="0"/>
              <a:t>direito</a:t>
            </a:r>
            <a:r>
              <a:rPr lang="fr-FR" dirty="0" smtClean="0"/>
              <a:t> de </a:t>
            </a:r>
            <a:r>
              <a:rPr lang="fr-FR" dirty="0" err="1" smtClean="0"/>
              <a:t>voto</a:t>
            </a:r>
            <a:r>
              <a:rPr lang="fr-FR" dirty="0" smtClean="0"/>
              <a:t> </a:t>
            </a:r>
            <a:r>
              <a:rPr lang="fr-FR" dirty="0" err="1" smtClean="0"/>
              <a:t>sob</a:t>
            </a:r>
            <a:r>
              <a:rPr lang="fr-FR" dirty="0" smtClean="0"/>
              <a:t> a </a:t>
            </a:r>
            <a:r>
              <a:rPr lang="fr-FR" dirty="0" err="1" smtClean="0"/>
              <a:t>alegação</a:t>
            </a:r>
            <a:r>
              <a:rPr lang="fr-FR" dirty="0" smtClean="0"/>
              <a:t>  de </a:t>
            </a:r>
            <a:r>
              <a:rPr lang="fr-FR" dirty="0" err="1" smtClean="0"/>
              <a:t>ser</a:t>
            </a:r>
            <a:r>
              <a:rPr lang="fr-FR" dirty="0" smtClean="0"/>
              <a:t> </a:t>
            </a:r>
            <a:r>
              <a:rPr lang="fr-FR" dirty="0" err="1" smtClean="0"/>
              <a:t>devedora</a:t>
            </a:r>
            <a:r>
              <a:rPr lang="fr-FR" dirty="0" smtClean="0"/>
              <a:t>, </a:t>
            </a:r>
            <a:r>
              <a:rPr lang="fr-FR" dirty="0" err="1" smtClean="0"/>
              <a:t>por</a:t>
            </a:r>
            <a:r>
              <a:rPr lang="fr-FR" dirty="0" smtClean="0"/>
              <a:t> </a:t>
            </a:r>
            <a:r>
              <a:rPr lang="fr-FR" dirty="0" err="1" smtClean="0"/>
              <a:t>não</a:t>
            </a:r>
            <a:r>
              <a:rPr lang="fr-FR" dirty="0" smtClean="0"/>
              <a:t> ter </a:t>
            </a:r>
            <a:r>
              <a:rPr lang="fr-FR" dirty="0" err="1" smtClean="0"/>
              <a:t>integralizado</a:t>
            </a:r>
            <a:r>
              <a:rPr lang="fr-FR" dirty="0" smtClean="0"/>
              <a:t> as </a:t>
            </a:r>
            <a:r>
              <a:rPr lang="fr-FR" dirty="0" err="1" smtClean="0"/>
              <a:t>ações</a:t>
            </a:r>
            <a:r>
              <a:rPr lang="fr-FR" dirty="0" smtClean="0"/>
              <a:t> </a:t>
            </a:r>
            <a:r>
              <a:rPr lang="fr-FR" dirty="0" err="1" smtClean="0"/>
              <a:t>subscritas</a:t>
            </a:r>
            <a:r>
              <a:rPr lang="fr-FR" dirty="0" smtClean="0"/>
              <a:t> </a:t>
            </a:r>
            <a:r>
              <a:rPr lang="fr-FR" dirty="0" err="1" smtClean="0"/>
              <a:t>desta</a:t>
            </a:r>
            <a:r>
              <a:rPr lang="fr-FR" dirty="0" smtClean="0"/>
              <a:t>.</a:t>
            </a:r>
          </a:p>
          <a:p>
            <a:r>
              <a:rPr lang="fr-FR" i="1" u="sng" dirty="0" smtClean="0"/>
              <a:t>« </a:t>
            </a:r>
            <a:r>
              <a:rPr lang="fr-FR" i="1" u="sng" dirty="0" err="1" smtClean="0"/>
              <a:t>Aplicação</a:t>
            </a:r>
            <a:r>
              <a:rPr lang="fr-FR" i="1" u="sng" dirty="0" smtClean="0"/>
              <a:t> </a:t>
            </a:r>
            <a:r>
              <a:rPr lang="fr-FR" i="1" u="sng" dirty="0"/>
              <a:t>da </a:t>
            </a:r>
            <a:r>
              <a:rPr lang="fr-FR" i="1" u="sng" dirty="0" err="1"/>
              <a:t>cláusula</a:t>
            </a:r>
            <a:r>
              <a:rPr lang="fr-FR" i="1" u="sng" dirty="0"/>
              <a:t> </a:t>
            </a:r>
            <a:r>
              <a:rPr lang="fr-FR" i="1" u="sng" dirty="0" err="1"/>
              <a:t>compromissória</a:t>
            </a:r>
            <a:r>
              <a:rPr lang="fr-FR" i="1" u="sng" dirty="0"/>
              <a:t> à </a:t>
            </a:r>
            <a:r>
              <a:rPr lang="fr-FR" i="1" u="sng" dirty="0" err="1"/>
              <a:t>sociedade</a:t>
            </a:r>
            <a:r>
              <a:rPr lang="fr-FR" i="1" u="sng" dirty="0"/>
              <a:t> do </a:t>
            </a:r>
            <a:r>
              <a:rPr lang="fr-FR" i="1" u="sng" dirty="0" err="1"/>
              <a:t>grupo</a:t>
            </a:r>
            <a:r>
              <a:rPr lang="fr-FR" i="1" u="sng" dirty="0"/>
              <a:t>  </a:t>
            </a:r>
            <a:r>
              <a:rPr lang="fr-FR" i="1" u="sng" dirty="0" err="1"/>
              <a:t>envolvida</a:t>
            </a:r>
            <a:r>
              <a:rPr lang="fr-FR" i="1" u="sng" dirty="0"/>
              <a:t> </a:t>
            </a:r>
            <a:r>
              <a:rPr lang="fr-FR" i="1" u="sng" dirty="0" err="1"/>
              <a:t>mesmo</a:t>
            </a:r>
            <a:r>
              <a:rPr lang="fr-FR" i="1" u="sng" dirty="0"/>
              <a:t> que </a:t>
            </a:r>
            <a:r>
              <a:rPr lang="fr-FR" i="1" u="sng" dirty="0" err="1"/>
              <a:t>nao</a:t>
            </a:r>
            <a:r>
              <a:rPr lang="fr-FR" i="1" u="sng" dirty="0"/>
              <a:t> </a:t>
            </a:r>
            <a:r>
              <a:rPr lang="fr-FR" i="1" u="sng" dirty="0" err="1"/>
              <a:t>conste</a:t>
            </a:r>
            <a:r>
              <a:rPr lang="fr-FR" i="1" u="sng" dirty="0"/>
              <a:t> no </a:t>
            </a:r>
            <a:r>
              <a:rPr lang="fr-FR" i="1" u="sng" dirty="0" err="1"/>
              <a:t>contrato</a:t>
            </a:r>
            <a:r>
              <a:rPr lang="fr-FR" i="1" u="sng" dirty="0"/>
              <a:t> de </a:t>
            </a:r>
            <a:r>
              <a:rPr lang="fr-FR" i="1" u="sng" dirty="0" err="1"/>
              <a:t>compra</a:t>
            </a:r>
            <a:r>
              <a:rPr lang="fr-FR" i="1" u="sng" dirty="0"/>
              <a:t> e venda de </a:t>
            </a:r>
            <a:r>
              <a:rPr lang="fr-FR" i="1" u="sng" dirty="0" err="1" smtClean="0"/>
              <a:t>ações</a:t>
            </a:r>
            <a:r>
              <a:rPr lang="fr-FR" i="1" u="sng" dirty="0" smtClean="0"/>
              <a:t>. » </a:t>
            </a:r>
            <a:endParaRPr lang="fr-FR" i="1" u="sng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04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r>
              <a:rPr lang="fr-FR" dirty="0" smtClean="0"/>
              <a:t> </a:t>
            </a:r>
            <a:r>
              <a:rPr lang="fr-FR" dirty="0" err="1" smtClean="0"/>
              <a:t>Coletiva</a:t>
            </a:r>
            <a:r>
              <a:rPr lang="fr-FR" dirty="0" smtClean="0"/>
              <a:t> (</a:t>
            </a:r>
            <a:r>
              <a:rPr lang="fr-FR" dirty="0" err="1" smtClean="0"/>
              <a:t>Arbitragem</a:t>
            </a:r>
            <a:r>
              <a:rPr lang="fr-FR" dirty="0" smtClean="0"/>
              <a:t> de Classe)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2400" dirty="0" err="1" smtClean="0"/>
              <a:t>Companhias</a:t>
            </a:r>
            <a:r>
              <a:rPr lang="fr-FR" sz="2400" dirty="0" smtClean="0"/>
              <a:t> </a:t>
            </a:r>
            <a:r>
              <a:rPr lang="fr-FR" sz="2400" dirty="0" err="1" smtClean="0"/>
              <a:t>Abertas</a:t>
            </a:r>
            <a:r>
              <a:rPr lang="fr-FR" sz="2400" dirty="0" smtClean="0"/>
              <a:t> </a:t>
            </a:r>
            <a:r>
              <a:rPr lang="mr-IN" sz="2400" dirty="0" smtClean="0"/>
              <a:t>–</a:t>
            </a:r>
            <a:r>
              <a:rPr lang="fr-FR" sz="2400" dirty="0" err="1" smtClean="0"/>
              <a:t>Proteção</a:t>
            </a:r>
            <a:r>
              <a:rPr lang="fr-FR" sz="2400" dirty="0" smtClean="0"/>
              <a:t> </a:t>
            </a:r>
            <a:r>
              <a:rPr lang="fr-FR" sz="2400" dirty="0" err="1" smtClean="0"/>
              <a:t>aos</a:t>
            </a:r>
            <a:r>
              <a:rPr lang="fr-FR" sz="2400" dirty="0" smtClean="0"/>
              <a:t> </a:t>
            </a:r>
            <a:r>
              <a:rPr lang="fr-FR" sz="2400" dirty="0" err="1" smtClean="0"/>
              <a:t>Investidores</a:t>
            </a:r>
            <a:endParaRPr lang="fr-FR" sz="2400" dirty="0" smtClean="0"/>
          </a:p>
          <a:p>
            <a:r>
              <a:rPr lang="fr-FR" sz="2400" dirty="0" err="1" smtClean="0"/>
              <a:t>Infinidade</a:t>
            </a:r>
            <a:r>
              <a:rPr lang="fr-FR" sz="2400" dirty="0" smtClean="0"/>
              <a:t> de </a:t>
            </a:r>
            <a:r>
              <a:rPr lang="fr-FR" sz="2400" dirty="0" err="1" smtClean="0"/>
              <a:t>Investidores</a:t>
            </a:r>
            <a:r>
              <a:rPr lang="fr-FR" sz="2400" dirty="0" smtClean="0"/>
              <a:t> </a:t>
            </a:r>
          </a:p>
          <a:p>
            <a:r>
              <a:rPr lang="fr-FR" sz="2400" dirty="0" err="1" smtClean="0"/>
              <a:t>Custos</a:t>
            </a:r>
            <a:r>
              <a:rPr lang="fr-FR" sz="2400" dirty="0" smtClean="0"/>
              <a:t> do </a:t>
            </a:r>
            <a:r>
              <a:rPr lang="fr-FR" sz="2400" dirty="0" err="1" smtClean="0"/>
              <a:t>Processo</a:t>
            </a:r>
            <a:r>
              <a:rPr lang="fr-FR" sz="2400" dirty="0" smtClean="0"/>
              <a:t> Arbitral (</a:t>
            </a:r>
            <a:r>
              <a:rPr lang="fr-FR" sz="2400" dirty="0" err="1" smtClean="0"/>
              <a:t>individual</a:t>
            </a:r>
            <a:r>
              <a:rPr lang="fr-FR" sz="2400" dirty="0" smtClean="0"/>
              <a:t>) </a:t>
            </a:r>
            <a:r>
              <a:rPr lang="fr-FR" sz="2400" dirty="0" err="1" smtClean="0"/>
              <a:t>pode</a:t>
            </a:r>
            <a:r>
              <a:rPr lang="fr-FR" sz="2400" dirty="0" smtClean="0"/>
              <a:t> </a:t>
            </a:r>
            <a:r>
              <a:rPr lang="fr-FR" sz="2400" dirty="0" err="1" smtClean="0"/>
              <a:t>exceder</a:t>
            </a:r>
            <a:r>
              <a:rPr lang="fr-FR" sz="2400" dirty="0" smtClean="0"/>
              <a:t> o </a:t>
            </a:r>
            <a:r>
              <a:rPr lang="fr-FR" sz="2400" dirty="0" err="1" smtClean="0"/>
              <a:t>valor</a:t>
            </a:r>
            <a:r>
              <a:rPr lang="fr-FR" sz="2400" dirty="0" smtClean="0"/>
              <a:t> </a:t>
            </a:r>
            <a:r>
              <a:rPr lang="fr-FR" sz="2400" dirty="0" err="1" smtClean="0"/>
              <a:t>pleiteado</a:t>
            </a:r>
            <a:endParaRPr lang="fr-FR" sz="2400" dirty="0" smtClean="0"/>
          </a:p>
          <a:p>
            <a:r>
              <a:rPr lang="fr-FR" sz="2400" dirty="0" err="1" smtClean="0"/>
              <a:t>Cláusula</a:t>
            </a:r>
            <a:r>
              <a:rPr lang="fr-FR" sz="2400" dirty="0" smtClean="0"/>
              <a:t> Arbitral </a:t>
            </a:r>
            <a:r>
              <a:rPr lang="fr-FR" sz="2400" dirty="0" err="1" smtClean="0"/>
              <a:t>Estatutária</a:t>
            </a:r>
            <a:r>
              <a:rPr lang="fr-FR" sz="2400" dirty="0" smtClean="0"/>
              <a:t> vincula </a:t>
            </a:r>
            <a:r>
              <a:rPr lang="fr-FR" sz="2400" dirty="0" err="1" smtClean="0"/>
              <a:t>todos</a:t>
            </a:r>
            <a:r>
              <a:rPr lang="fr-FR" sz="2400" dirty="0" smtClean="0"/>
              <a:t> os </a:t>
            </a:r>
            <a:r>
              <a:rPr lang="fr-FR" sz="2400" dirty="0" err="1" smtClean="0"/>
              <a:t>acionistas</a:t>
            </a:r>
            <a:r>
              <a:rPr lang="fr-FR" sz="2400" dirty="0" smtClean="0"/>
              <a:t>.</a:t>
            </a:r>
          </a:p>
          <a:p>
            <a:r>
              <a:rPr lang="fr-FR" sz="2400" dirty="0" err="1" smtClean="0"/>
              <a:t>Companhias</a:t>
            </a:r>
            <a:r>
              <a:rPr lang="fr-FR" sz="2400" dirty="0" smtClean="0"/>
              <a:t> </a:t>
            </a:r>
            <a:r>
              <a:rPr lang="fr-FR" sz="2400" dirty="0" err="1" smtClean="0"/>
              <a:t>Listadas</a:t>
            </a:r>
            <a:r>
              <a:rPr lang="fr-FR" sz="2400" dirty="0" smtClean="0"/>
              <a:t> no Novo </a:t>
            </a:r>
            <a:r>
              <a:rPr lang="fr-FR" sz="2400" dirty="0" err="1" smtClean="0"/>
              <a:t>Mercado</a:t>
            </a:r>
            <a:r>
              <a:rPr lang="fr-FR" sz="2400" dirty="0" smtClean="0"/>
              <a:t> </a:t>
            </a:r>
            <a:r>
              <a:rPr lang="fr-FR" sz="2400" dirty="0" err="1" smtClean="0"/>
              <a:t>nível</a:t>
            </a:r>
            <a:r>
              <a:rPr lang="fr-FR" sz="2400" dirty="0" smtClean="0"/>
              <a:t> 2 e BOVESPA Mais </a:t>
            </a:r>
            <a:r>
              <a:rPr lang="mr-IN" sz="2400" dirty="0" smtClean="0"/>
              <a:t>–</a:t>
            </a:r>
            <a:r>
              <a:rPr lang="fr-FR" sz="2400" dirty="0" err="1" smtClean="0"/>
              <a:t>cláusula</a:t>
            </a:r>
            <a:r>
              <a:rPr lang="fr-FR" sz="2400" dirty="0" smtClean="0"/>
              <a:t> de </a:t>
            </a:r>
            <a:r>
              <a:rPr lang="fr-FR" sz="2400" dirty="0" err="1" smtClean="0"/>
              <a:t>Arbitragem</a:t>
            </a:r>
            <a:r>
              <a:rPr lang="fr-FR" sz="2400" dirty="0" smtClean="0"/>
              <a:t> </a:t>
            </a:r>
            <a:r>
              <a:rPr lang="fr-FR" sz="2400" dirty="0" err="1" smtClean="0"/>
              <a:t>Obrigatória</a:t>
            </a:r>
            <a:r>
              <a:rPr lang="fr-FR" sz="2400" dirty="0" smtClean="0"/>
              <a:t> CAM-BOVESPA</a:t>
            </a: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2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8443" y="245701"/>
            <a:ext cx="7620000" cy="1143000"/>
          </a:xfrm>
        </p:spPr>
        <p:txBody>
          <a:bodyPr/>
          <a:lstStyle/>
          <a:p>
            <a:pPr algn="ctr"/>
            <a:r>
              <a:rPr lang="fr-FR" sz="3200" dirty="0" err="1" smtClean="0"/>
              <a:t>Peculiaridades</a:t>
            </a:r>
            <a:r>
              <a:rPr lang="fr-FR" sz="3200" dirty="0" smtClean="0"/>
              <a:t> e </a:t>
            </a:r>
            <a:r>
              <a:rPr lang="fr-FR" sz="3200" dirty="0" err="1" smtClean="0"/>
              <a:t>Desafios</a:t>
            </a:r>
            <a:r>
              <a:rPr lang="fr-FR" sz="3200" dirty="0" smtClean="0"/>
              <a:t> da </a:t>
            </a:r>
            <a:r>
              <a:rPr lang="fr-FR" sz="3200" dirty="0" err="1" smtClean="0"/>
              <a:t>Arbitragem</a:t>
            </a:r>
            <a:r>
              <a:rPr lang="fr-FR" sz="3200" dirty="0" smtClean="0"/>
              <a:t> </a:t>
            </a:r>
            <a:r>
              <a:rPr lang="fr-FR" sz="3200" dirty="0" err="1" smtClean="0"/>
              <a:t>Coletiva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err="1"/>
              <a:t>Acesso</a:t>
            </a:r>
            <a:r>
              <a:rPr lang="fr-FR" sz="2400" dirty="0"/>
              <a:t> à </a:t>
            </a:r>
            <a:r>
              <a:rPr lang="fr-FR" sz="2400" dirty="0" err="1"/>
              <a:t>Arbitragem</a:t>
            </a:r>
            <a:r>
              <a:rPr lang="fr-FR" sz="2400" dirty="0"/>
              <a:t> </a:t>
            </a:r>
            <a:r>
              <a:rPr lang="fr-FR" sz="2400" dirty="0" err="1"/>
              <a:t>aos</a:t>
            </a:r>
            <a:r>
              <a:rPr lang="fr-FR" sz="2400" dirty="0"/>
              <a:t> </a:t>
            </a:r>
            <a:r>
              <a:rPr lang="fr-FR" sz="2400" dirty="0" err="1"/>
              <a:t>Acionistas</a:t>
            </a:r>
            <a:r>
              <a:rPr lang="fr-FR" sz="2400" dirty="0"/>
              <a:t> </a:t>
            </a:r>
            <a:r>
              <a:rPr lang="fr-FR" sz="2400" dirty="0" err="1"/>
              <a:t>Lesados</a:t>
            </a:r>
            <a:endParaRPr lang="fr-FR" dirty="0" smtClean="0"/>
          </a:p>
          <a:p>
            <a:r>
              <a:rPr lang="fr-FR" dirty="0" err="1" smtClean="0"/>
              <a:t>Vinculação</a:t>
            </a:r>
            <a:r>
              <a:rPr lang="fr-FR" dirty="0" smtClean="0"/>
              <a:t> à </a:t>
            </a:r>
            <a:r>
              <a:rPr lang="fr-FR" dirty="0" err="1" smtClean="0"/>
              <a:t>sentença</a:t>
            </a:r>
            <a:r>
              <a:rPr lang="fr-FR" dirty="0" smtClean="0"/>
              <a:t> arbitral</a:t>
            </a:r>
          </a:p>
          <a:p>
            <a:r>
              <a:rPr lang="fr-FR" dirty="0" err="1" smtClean="0"/>
              <a:t>Efeitos</a:t>
            </a:r>
            <a:r>
              <a:rPr lang="fr-FR" dirty="0" smtClean="0"/>
              <a:t> da </a:t>
            </a:r>
            <a:r>
              <a:rPr lang="fr-FR" dirty="0" err="1"/>
              <a:t>sentença</a:t>
            </a:r>
            <a:r>
              <a:rPr lang="fr-FR" dirty="0"/>
              <a:t> arbitral</a:t>
            </a:r>
            <a:r>
              <a:rPr lang="fr-FR" dirty="0" smtClean="0"/>
              <a:t>  </a:t>
            </a:r>
            <a:r>
              <a:rPr lang="mr-IN" dirty="0" smtClean="0"/>
              <a:t>–</a:t>
            </a:r>
            <a:r>
              <a:rPr lang="fr-FR" dirty="0" smtClean="0"/>
              <a:t> Quem </a:t>
            </a:r>
            <a:r>
              <a:rPr lang="fr-FR" dirty="0" err="1" smtClean="0"/>
              <a:t>está</a:t>
            </a:r>
            <a:r>
              <a:rPr lang="fr-FR" dirty="0" smtClean="0"/>
              <a:t> </a:t>
            </a:r>
            <a:r>
              <a:rPr lang="fr-FR" dirty="0" err="1" smtClean="0"/>
              <a:t>atingido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</a:t>
            </a:r>
            <a:r>
              <a:rPr lang="fr-FR" dirty="0" err="1" smtClean="0"/>
              <a:t>ela</a:t>
            </a:r>
            <a:r>
              <a:rPr lang="fr-FR" dirty="0" smtClean="0"/>
              <a:t>?</a:t>
            </a:r>
          </a:p>
          <a:p>
            <a:r>
              <a:rPr lang="fr-FR" u="sng" dirty="0" err="1" smtClean="0"/>
              <a:t>Questões</a:t>
            </a:r>
            <a:r>
              <a:rPr lang="fr-FR" u="sng" dirty="0" smtClean="0"/>
              <a:t> </a:t>
            </a:r>
            <a:r>
              <a:rPr lang="fr-FR" u="sng" dirty="0" err="1" smtClean="0"/>
              <a:t>Processuais</a:t>
            </a:r>
            <a:r>
              <a:rPr lang="fr-FR" u="sng" dirty="0" smtClean="0"/>
              <a:t> :</a:t>
            </a:r>
          </a:p>
          <a:p>
            <a:r>
              <a:rPr lang="fr-FR" i="1" dirty="0" err="1" smtClean="0"/>
              <a:t>Litisconsórcio</a:t>
            </a:r>
            <a:r>
              <a:rPr lang="fr-FR" i="1" dirty="0" smtClean="0"/>
              <a:t> </a:t>
            </a:r>
            <a:r>
              <a:rPr lang="fr-FR" i="1" dirty="0" err="1" smtClean="0"/>
              <a:t>Ativo</a:t>
            </a:r>
            <a:endParaRPr lang="fr-FR" i="1" dirty="0" smtClean="0"/>
          </a:p>
          <a:p>
            <a:r>
              <a:rPr lang="fr-FR" i="1" dirty="0" err="1" smtClean="0"/>
              <a:t>Representante</a:t>
            </a:r>
            <a:r>
              <a:rPr lang="fr-FR" i="1" dirty="0" smtClean="0"/>
              <a:t> </a:t>
            </a:r>
            <a:r>
              <a:rPr lang="fr-FR" i="1" dirty="0" err="1" smtClean="0"/>
              <a:t>Proces</a:t>
            </a:r>
            <a:r>
              <a:rPr lang="fr-FR" dirty="0" err="1" smtClean="0"/>
              <a:t>sual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Associações</a:t>
            </a:r>
            <a:r>
              <a:rPr lang="fr-FR" dirty="0" smtClean="0"/>
              <a:t> (art. 5, XXI da CF)</a:t>
            </a:r>
          </a:p>
          <a:p>
            <a:r>
              <a:rPr lang="fr-FR" dirty="0" err="1" smtClean="0"/>
              <a:t>Atua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nome dos </a:t>
            </a:r>
            <a:r>
              <a:rPr lang="fr-FR" dirty="0" err="1" smtClean="0"/>
              <a:t>associados</a:t>
            </a:r>
            <a:r>
              <a:rPr lang="fr-FR" dirty="0" smtClean="0"/>
              <a:t> e </a:t>
            </a:r>
            <a:r>
              <a:rPr lang="fr-FR" dirty="0" err="1" smtClean="0"/>
              <a:t>não</a:t>
            </a:r>
            <a:r>
              <a:rPr lang="fr-FR" dirty="0" smtClean="0"/>
              <a:t> </a:t>
            </a:r>
            <a:r>
              <a:rPr lang="fr-FR" dirty="0" err="1" smtClean="0"/>
              <a:t>é</a:t>
            </a:r>
            <a:r>
              <a:rPr lang="fr-FR" dirty="0" smtClean="0"/>
              <a:t> parte</a:t>
            </a:r>
          </a:p>
          <a:p>
            <a:r>
              <a:rPr lang="fr-FR" u="sng" dirty="0" smtClean="0"/>
              <a:t> </a:t>
            </a:r>
            <a:r>
              <a:rPr lang="fr-FR" i="1" dirty="0" err="1" smtClean="0"/>
              <a:t>Substituto</a:t>
            </a:r>
            <a:r>
              <a:rPr lang="fr-FR" i="1" dirty="0" smtClean="0"/>
              <a:t> </a:t>
            </a:r>
            <a:r>
              <a:rPr lang="fr-FR" i="1" dirty="0" err="1" smtClean="0"/>
              <a:t>Processual</a:t>
            </a:r>
            <a:r>
              <a:rPr lang="fr-FR" i="1" dirty="0" smtClean="0"/>
              <a:t> </a:t>
            </a:r>
            <a:r>
              <a:rPr lang="mr-IN" i="1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atua</a:t>
            </a:r>
            <a:r>
              <a:rPr lang="fr-FR" dirty="0" smtClean="0"/>
              <a:t> </a:t>
            </a:r>
            <a:r>
              <a:rPr lang="fr-FR" dirty="0" err="1" smtClean="0"/>
              <a:t>em</a:t>
            </a:r>
            <a:r>
              <a:rPr lang="fr-FR" dirty="0" smtClean="0"/>
              <a:t> nome </a:t>
            </a:r>
            <a:r>
              <a:rPr lang="fr-FR" dirty="0" err="1" smtClean="0"/>
              <a:t>próprio</a:t>
            </a:r>
            <a:r>
              <a:rPr lang="fr-FR" dirty="0" smtClean="0"/>
              <a:t>, na </a:t>
            </a:r>
            <a:r>
              <a:rPr lang="fr-FR" dirty="0" err="1" smtClean="0"/>
              <a:t>defesa</a:t>
            </a:r>
            <a:r>
              <a:rPr lang="fr-FR" dirty="0" smtClean="0"/>
              <a:t> de </a:t>
            </a:r>
            <a:r>
              <a:rPr lang="fr-FR" dirty="0" err="1" smtClean="0"/>
              <a:t>interesse</a:t>
            </a:r>
            <a:r>
              <a:rPr lang="fr-FR" dirty="0" smtClean="0"/>
              <a:t> </a:t>
            </a:r>
            <a:r>
              <a:rPr lang="fr-FR" dirty="0" err="1" smtClean="0"/>
              <a:t>alheio</a:t>
            </a:r>
            <a:endParaRPr lang="fr-FR" u="sng" dirty="0" smtClean="0"/>
          </a:p>
          <a:p>
            <a:r>
              <a:rPr lang="fr-FR" dirty="0" err="1" smtClean="0"/>
              <a:t>Substituto</a:t>
            </a:r>
            <a:r>
              <a:rPr lang="fr-FR" dirty="0" smtClean="0"/>
              <a:t> </a:t>
            </a:r>
            <a:r>
              <a:rPr lang="fr-FR" dirty="0" err="1" smtClean="0"/>
              <a:t>Processual</a:t>
            </a:r>
            <a:r>
              <a:rPr lang="fr-FR" dirty="0" smtClean="0"/>
              <a:t> (</a:t>
            </a:r>
            <a:r>
              <a:rPr lang="fr-FR" dirty="0" err="1" smtClean="0"/>
              <a:t>ação</a:t>
            </a:r>
            <a:r>
              <a:rPr lang="fr-FR" dirty="0" smtClean="0"/>
              <a:t> civil </a:t>
            </a:r>
            <a:r>
              <a:rPr lang="fr-FR" dirty="0" err="1" smtClean="0"/>
              <a:t>pública</a:t>
            </a:r>
            <a:r>
              <a:rPr lang="fr-FR" dirty="0" smtClean="0"/>
              <a:t>) </a:t>
            </a:r>
            <a:r>
              <a:rPr lang="mr-IN" dirty="0" smtClean="0"/>
              <a:t>–</a:t>
            </a:r>
            <a:r>
              <a:rPr lang="fr-FR" dirty="0" err="1" smtClean="0"/>
              <a:t>direitos</a:t>
            </a:r>
            <a:r>
              <a:rPr lang="fr-FR" dirty="0" smtClean="0"/>
              <a:t> </a:t>
            </a:r>
            <a:r>
              <a:rPr lang="fr-FR" dirty="0" err="1" smtClean="0"/>
              <a:t>individuais</a:t>
            </a:r>
            <a:r>
              <a:rPr lang="fr-FR" dirty="0" smtClean="0"/>
              <a:t> </a:t>
            </a:r>
            <a:r>
              <a:rPr lang="fr-FR" dirty="0" err="1" smtClean="0"/>
              <a:t>homogêneos</a:t>
            </a:r>
            <a:endParaRPr lang="fr-FR" dirty="0" smtClean="0"/>
          </a:p>
          <a:p>
            <a:r>
              <a:rPr lang="fr-FR" dirty="0" err="1" smtClean="0"/>
              <a:t>Coisa</a:t>
            </a:r>
            <a:r>
              <a:rPr lang="fr-FR" dirty="0" smtClean="0"/>
              <a:t> </a:t>
            </a:r>
            <a:r>
              <a:rPr lang="fr-FR" dirty="0" err="1" smtClean="0"/>
              <a:t>julgada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90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800" dirty="0" err="1"/>
              <a:t>Peculiaridades</a:t>
            </a:r>
            <a:r>
              <a:rPr lang="fr-FR" sz="4800" dirty="0"/>
              <a:t> e </a:t>
            </a:r>
            <a:r>
              <a:rPr lang="fr-FR" sz="4800" dirty="0" err="1"/>
              <a:t>Desafios</a:t>
            </a:r>
            <a:r>
              <a:rPr lang="fr-FR" sz="4800" dirty="0"/>
              <a:t> da </a:t>
            </a:r>
            <a:r>
              <a:rPr lang="fr-FR" sz="4800" dirty="0" err="1"/>
              <a:t>Arbitragem</a:t>
            </a:r>
            <a:r>
              <a:rPr lang="fr-FR" sz="4800" dirty="0"/>
              <a:t> </a:t>
            </a:r>
            <a:r>
              <a:rPr lang="fr-FR" sz="4800" dirty="0" err="1"/>
              <a:t>Coletiva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pPr marL="114300" indent="0">
              <a:buNone/>
            </a:pPr>
            <a:endParaRPr lang="fr-FR" dirty="0" smtClean="0"/>
          </a:p>
          <a:p>
            <a:r>
              <a:rPr lang="fr-FR" sz="2800" dirty="0" err="1" smtClean="0"/>
              <a:t>Confidencialidade</a:t>
            </a:r>
            <a:r>
              <a:rPr lang="fr-FR" sz="2800" dirty="0" smtClean="0"/>
              <a:t>?</a:t>
            </a:r>
          </a:p>
          <a:p>
            <a:r>
              <a:rPr lang="fr-FR" sz="2800" dirty="0" err="1" smtClean="0"/>
              <a:t>Transparência</a:t>
            </a:r>
            <a:r>
              <a:rPr lang="fr-FR" sz="2800" dirty="0" smtClean="0"/>
              <a:t>  - </a:t>
            </a:r>
            <a:r>
              <a:rPr lang="fr-FR" sz="2800" dirty="0" err="1" smtClean="0"/>
              <a:t>Divulgação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Fato</a:t>
            </a:r>
            <a:r>
              <a:rPr lang="fr-FR" sz="2800" dirty="0" smtClean="0"/>
              <a:t> </a:t>
            </a:r>
            <a:r>
              <a:rPr lang="fr-FR" sz="2800" dirty="0" err="1" smtClean="0"/>
              <a:t>Relevante</a:t>
            </a:r>
            <a:endParaRPr lang="fr-FR" sz="2800" dirty="0" smtClean="0"/>
          </a:p>
          <a:p>
            <a:r>
              <a:rPr lang="fr-FR" sz="2800" dirty="0" err="1" smtClean="0"/>
              <a:t>Custos</a:t>
            </a:r>
            <a:r>
              <a:rPr lang="fr-FR" sz="2800" dirty="0" smtClean="0"/>
              <a:t> e </a:t>
            </a:r>
            <a:r>
              <a:rPr lang="fr-FR" sz="2800" dirty="0" err="1" smtClean="0"/>
              <a:t>honrários</a:t>
            </a:r>
            <a:r>
              <a:rPr lang="fr-FR" sz="2800" dirty="0" smtClean="0"/>
              <a:t> de </a:t>
            </a:r>
            <a:r>
              <a:rPr lang="fr-FR" sz="2800" dirty="0" err="1" smtClean="0"/>
              <a:t>advogados</a:t>
            </a:r>
            <a:r>
              <a:rPr lang="fr-FR" sz="2800" dirty="0" smtClean="0"/>
              <a:t> no </a:t>
            </a:r>
            <a:r>
              <a:rPr lang="fr-FR" sz="2800" dirty="0" err="1" smtClean="0"/>
              <a:t>procedimento</a:t>
            </a:r>
            <a:r>
              <a:rPr lang="fr-FR" sz="2800" dirty="0" smtClean="0"/>
              <a:t> arbitral</a:t>
            </a:r>
          </a:p>
          <a:p>
            <a:r>
              <a:rPr lang="fr-FR" sz="2800" dirty="0" err="1" smtClean="0"/>
              <a:t>Indicação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Árbitros</a:t>
            </a:r>
            <a:endParaRPr lang="fr-FR" sz="2800" dirty="0" smtClean="0"/>
          </a:p>
          <a:p>
            <a:endParaRPr lang="fr-FR" sz="2800" dirty="0" smtClean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3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r>
              <a:rPr lang="fr-FR" dirty="0" smtClean="0"/>
              <a:t> </a:t>
            </a:r>
            <a:r>
              <a:rPr lang="fr-FR" dirty="0" err="1" smtClean="0"/>
              <a:t>Coletiva</a:t>
            </a:r>
            <a:r>
              <a:rPr lang="fr-FR" dirty="0" smtClean="0"/>
              <a:t> - </a:t>
            </a:r>
            <a:r>
              <a:rPr lang="fr-FR" dirty="0" err="1" smtClean="0"/>
              <a:t>Petrobras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2800" dirty="0" smtClean="0"/>
          </a:p>
          <a:p>
            <a:r>
              <a:rPr lang="fr-FR" sz="2800" dirty="0" err="1" smtClean="0"/>
              <a:t>Acionistas</a:t>
            </a:r>
            <a:r>
              <a:rPr lang="fr-FR" sz="2800" dirty="0" smtClean="0"/>
              <a:t> </a:t>
            </a:r>
            <a:r>
              <a:rPr lang="fr-FR" sz="2800" dirty="0" err="1" smtClean="0"/>
              <a:t>Lesados</a:t>
            </a:r>
            <a:r>
              <a:rPr lang="fr-FR" sz="2800" dirty="0" smtClean="0"/>
              <a:t> </a:t>
            </a:r>
            <a:r>
              <a:rPr lang="fr-FR" sz="2800" dirty="0" err="1" smtClean="0"/>
              <a:t>com</a:t>
            </a:r>
            <a:r>
              <a:rPr lang="fr-FR" sz="2800" dirty="0" smtClean="0"/>
              <a:t> a </a:t>
            </a:r>
            <a:r>
              <a:rPr lang="fr-FR" sz="2800" dirty="0" err="1" smtClean="0"/>
              <a:t>falta</a:t>
            </a:r>
            <a:r>
              <a:rPr lang="fr-FR" sz="2800" dirty="0" smtClean="0"/>
              <a:t> de </a:t>
            </a:r>
            <a:r>
              <a:rPr lang="fr-FR" sz="2800" dirty="0" err="1" smtClean="0"/>
              <a:t>informações</a:t>
            </a:r>
            <a:r>
              <a:rPr lang="fr-FR" sz="2800" dirty="0" smtClean="0"/>
              <a:t> e </a:t>
            </a:r>
            <a:r>
              <a:rPr lang="fr-FR" sz="2800" dirty="0" err="1" smtClean="0"/>
              <a:t>desvios</a:t>
            </a:r>
            <a:r>
              <a:rPr lang="fr-FR" sz="2800" dirty="0" smtClean="0"/>
              <a:t> na </a:t>
            </a:r>
            <a:r>
              <a:rPr lang="fr-FR" sz="2800" dirty="0" err="1" smtClean="0"/>
              <a:t>administração</a:t>
            </a:r>
            <a:r>
              <a:rPr lang="fr-FR" sz="2800" dirty="0" smtClean="0"/>
              <a:t> da </a:t>
            </a:r>
            <a:r>
              <a:rPr lang="fr-FR" sz="2800" dirty="0" err="1" smtClean="0"/>
              <a:t>Companhia</a:t>
            </a:r>
            <a:endParaRPr lang="fr-FR" sz="2800" dirty="0" smtClean="0"/>
          </a:p>
          <a:p>
            <a:r>
              <a:rPr lang="fr-FR" sz="2800" dirty="0" err="1" smtClean="0"/>
              <a:t>Diversas</a:t>
            </a:r>
            <a:r>
              <a:rPr lang="fr-FR" sz="2800" dirty="0" smtClean="0"/>
              <a:t> </a:t>
            </a:r>
            <a:r>
              <a:rPr lang="fr-FR" sz="2800" dirty="0" err="1" smtClean="0"/>
              <a:t>arbitragens</a:t>
            </a:r>
            <a:r>
              <a:rPr lang="fr-FR" sz="2800" dirty="0" smtClean="0"/>
              <a:t> </a:t>
            </a:r>
            <a:r>
              <a:rPr lang="fr-FR" sz="2800" dirty="0" err="1" smtClean="0"/>
              <a:t>coletivas</a:t>
            </a:r>
            <a:r>
              <a:rPr lang="fr-FR" sz="2800" dirty="0" smtClean="0"/>
              <a:t> </a:t>
            </a:r>
            <a:r>
              <a:rPr lang="fr-FR" sz="2800" dirty="0" err="1" smtClean="0"/>
              <a:t>iniciadas</a:t>
            </a:r>
            <a:r>
              <a:rPr lang="fr-FR" sz="2800" dirty="0" smtClean="0"/>
              <a:t> na  </a:t>
            </a:r>
            <a:r>
              <a:rPr lang="mr-IN" sz="2800" dirty="0" smtClean="0"/>
              <a:t>–</a:t>
            </a:r>
            <a:r>
              <a:rPr lang="fr-FR" sz="2800" dirty="0" smtClean="0"/>
              <a:t> CAM/BOVESPA</a:t>
            </a:r>
          </a:p>
          <a:p>
            <a:r>
              <a:rPr lang="fr-FR" sz="2800" dirty="0" err="1" smtClean="0"/>
              <a:t>Custos</a:t>
            </a:r>
            <a:endParaRPr lang="fr-FR" sz="2800" dirty="0" smtClean="0"/>
          </a:p>
          <a:p>
            <a:r>
              <a:rPr lang="fr-FR" sz="2800" dirty="0" err="1" smtClean="0"/>
              <a:t>Confidencialidade</a:t>
            </a:r>
            <a:endParaRPr lang="fr-FR" sz="2800" dirty="0" smtClean="0"/>
          </a:p>
          <a:p>
            <a:r>
              <a:rPr lang="fr-FR" sz="2800" dirty="0" err="1" smtClean="0"/>
              <a:t>Consolidação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Procedimentos</a:t>
            </a:r>
            <a:r>
              <a:rPr lang="fr-FR" sz="2800" dirty="0" smtClean="0"/>
              <a:t> Arbitrais</a:t>
            </a:r>
          </a:p>
          <a:p>
            <a:r>
              <a:rPr lang="fr-FR" sz="2800" dirty="0" err="1" smtClean="0"/>
              <a:t>Risco</a:t>
            </a:r>
            <a:r>
              <a:rPr lang="fr-FR" sz="2800" dirty="0" smtClean="0"/>
              <a:t> de </a:t>
            </a:r>
            <a:r>
              <a:rPr lang="fr-FR" sz="2800" dirty="0" err="1" smtClean="0"/>
              <a:t>Decisões</a:t>
            </a:r>
            <a:r>
              <a:rPr lang="fr-FR" sz="2800" dirty="0" smtClean="0"/>
              <a:t> </a:t>
            </a:r>
            <a:r>
              <a:rPr lang="fr-FR" sz="2800" dirty="0" err="1" smtClean="0"/>
              <a:t>Diferentes</a:t>
            </a:r>
            <a:endParaRPr lang="fr-FR" sz="2800" dirty="0" smtClean="0"/>
          </a:p>
          <a:p>
            <a:r>
              <a:rPr lang="fr-FR" sz="2800" dirty="0" err="1" smtClean="0"/>
              <a:t>Quantificação</a:t>
            </a:r>
            <a:r>
              <a:rPr lang="fr-FR" sz="2800" dirty="0" smtClean="0"/>
              <a:t> do Dano ?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94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fr-FR" dirty="0" smtClean="0"/>
          </a:p>
          <a:p>
            <a:pPr marL="114300" indent="0" algn="ctr">
              <a:buNone/>
            </a:pPr>
            <a:r>
              <a:rPr lang="fr-FR" sz="3600" i="1" dirty="0" smtClean="0"/>
              <a:t>« A </a:t>
            </a:r>
            <a:r>
              <a:rPr lang="fr-FR" sz="3600" i="1" dirty="0" err="1" smtClean="0"/>
              <a:t>arbitragem</a:t>
            </a:r>
            <a:r>
              <a:rPr lang="fr-FR" sz="3600" i="1" dirty="0" smtClean="0"/>
              <a:t> vive da </a:t>
            </a:r>
            <a:r>
              <a:rPr lang="fr-FR" sz="3600" i="1" dirty="0" err="1" smtClean="0"/>
              <a:t>confiança</a:t>
            </a:r>
            <a:r>
              <a:rPr lang="fr-FR" sz="3600" i="1" dirty="0" smtClean="0"/>
              <a:t>, o </a:t>
            </a:r>
            <a:r>
              <a:rPr lang="fr-FR" sz="3600" i="1" dirty="0" err="1" smtClean="0"/>
              <a:t>judiciário</a:t>
            </a:r>
            <a:r>
              <a:rPr lang="fr-FR" sz="3600" i="1" dirty="0" smtClean="0"/>
              <a:t> da </a:t>
            </a:r>
            <a:r>
              <a:rPr lang="fr-FR" sz="3600" i="1" dirty="0" err="1" smtClean="0"/>
              <a:t>obediência</a:t>
            </a:r>
            <a:r>
              <a:rPr lang="fr-FR" sz="3600" i="1" dirty="0" smtClean="0"/>
              <a:t> »</a:t>
            </a:r>
          </a:p>
          <a:p>
            <a:pPr marL="114300" indent="0" algn="r">
              <a:buNone/>
            </a:pPr>
            <a:r>
              <a:rPr lang="fr-FR" sz="2800" i="1" dirty="0" err="1" smtClean="0"/>
              <a:t>Rui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Barbosa</a:t>
            </a:r>
            <a:endParaRPr lang="fr-FR" sz="2800" i="1" dirty="0" smtClean="0"/>
          </a:p>
          <a:p>
            <a:pPr marL="114300" indent="0" algn="r">
              <a:buNone/>
            </a:pPr>
            <a:endParaRPr lang="fr-FR" sz="2000" i="1" dirty="0" smtClean="0"/>
          </a:p>
          <a:p>
            <a:pPr marL="114300" indent="0" algn="r">
              <a:buNone/>
            </a:pPr>
            <a:r>
              <a:rPr lang="fr-FR" sz="2000" i="1" dirty="0" smtClean="0"/>
              <a:t>(II </a:t>
            </a:r>
            <a:r>
              <a:rPr lang="fr-FR" sz="2000" i="1" dirty="0" err="1" smtClean="0"/>
              <a:t>Conferência</a:t>
            </a:r>
            <a:r>
              <a:rPr lang="fr-FR" sz="2000" i="1" dirty="0" smtClean="0"/>
              <a:t> da </a:t>
            </a:r>
            <a:r>
              <a:rPr lang="fr-FR" sz="2000" i="1" dirty="0" err="1" smtClean="0"/>
              <a:t>Haia</a:t>
            </a:r>
            <a:r>
              <a:rPr lang="fr-FR" sz="2000" i="1" dirty="0" smtClean="0"/>
              <a:t>. </a:t>
            </a:r>
            <a:r>
              <a:rPr lang="fr-FR" sz="2000" i="1" dirty="0" err="1" smtClean="0"/>
              <a:t>Instituição</a:t>
            </a:r>
            <a:r>
              <a:rPr lang="fr-FR" sz="2000" i="1" dirty="0" smtClean="0"/>
              <a:t> da Corte Permanente de </a:t>
            </a:r>
            <a:r>
              <a:rPr lang="fr-FR" sz="2000" i="1" dirty="0" err="1" smtClean="0"/>
              <a:t>Arbitragem</a:t>
            </a:r>
            <a:r>
              <a:rPr lang="fr-FR" sz="2000" i="1" dirty="0" smtClean="0"/>
              <a:t>  </a:t>
            </a:r>
            <a:r>
              <a:rPr lang="fr-FR" sz="2000" i="1" dirty="0" err="1" smtClean="0"/>
              <a:t>em</a:t>
            </a:r>
            <a:r>
              <a:rPr lang="fr-FR" sz="2000" i="1" dirty="0" smtClean="0"/>
              <a:t> 1907)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8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Sumário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fr-FR" sz="3200" dirty="0" err="1" smtClean="0"/>
              <a:t>Arbitragem</a:t>
            </a:r>
            <a:r>
              <a:rPr lang="fr-FR" sz="3200" dirty="0" smtClean="0"/>
              <a:t> </a:t>
            </a:r>
          </a:p>
          <a:p>
            <a:pPr marL="571500" indent="-457200">
              <a:buFont typeface="+mj-lt"/>
              <a:buAutoNum type="arabicPeriod"/>
            </a:pP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3200" dirty="0" err="1" smtClean="0"/>
              <a:t>Arbitragem</a:t>
            </a:r>
            <a:r>
              <a:rPr lang="fr-FR" sz="3200" dirty="0" smtClean="0"/>
              <a:t> </a:t>
            </a:r>
            <a:r>
              <a:rPr lang="fr-FR" sz="3200" dirty="0" err="1" smtClean="0"/>
              <a:t>Societária</a:t>
            </a: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3200" dirty="0" err="1" smtClean="0"/>
              <a:t>Legislação</a:t>
            </a:r>
            <a:r>
              <a:rPr lang="fr-FR" sz="3200" dirty="0" smtClean="0"/>
              <a:t> e </a:t>
            </a:r>
            <a:r>
              <a:rPr lang="fr-FR" sz="3200" dirty="0" err="1" smtClean="0"/>
              <a:t>Jurisprudência</a:t>
            </a: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endParaRPr lang="fr-FR" sz="3200" dirty="0" smtClean="0"/>
          </a:p>
          <a:p>
            <a:pPr marL="571500" indent="-457200">
              <a:buFont typeface="+mj-lt"/>
              <a:buAutoNum type="arabicPeriod"/>
            </a:pPr>
            <a:r>
              <a:rPr lang="fr-FR" sz="3200" dirty="0" err="1" smtClean="0"/>
              <a:t>Arbitragem</a:t>
            </a:r>
            <a:r>
              <a:rPr lang="fr-FR" sz="3200" dirty="0" smtClean="0"/>
              <a:t> </a:t>
            </a:r>
            <a:r>
              <a:rPr lang="fr-FR" sz="3200" dirty="0" err="1" smtClean="0"/>
              <a:t>Coletiva</a:t>
            </a:r>
            <a:r>
              <a:rPr lang="fr-FR" sz="3200" dirty="0" smtClean="0"/>
              <a:t> (de classe)</a:t>
            </a:r>
          </a:p>
          <a:p>
            <a:pPr marL="114300" indent="0">
              <a:buNone/>
            </a:pPr>
            <a:r>
              <a:rPr lang="fr-FR" sz="3200" dirty="0" smtClean="0"/>
              <a:t> </a:t>
            </a:r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0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b="1" i="1" dirty="0" smtClean="0">
              <a:latin typeface="Gill Sans MT" charset="0"/>
            </a:endParaRPr>
          </a:p>
          <a:p>
            <a:pPr>
              <a:buNone/>
            </a:pPr>
            <a:endParaRPr lang="pt-BR" b="1" i="1" dirty="0" smtClean="0">
              <a:latin typeface="Gill Sans MT" charset="0"/>
            </a:endParaRPr>
          </a:p>
          <a:p>
            <a:pPr>
              <a:buNone/>
            </a:pPr>
            <a:r>
              <a:rPr lang="pt-BR" b="1" i="1" dirty="0" smtClean="0">
                <a:latin typeface="Gill Sans MT" charset="0"/>
              </a:rPr>
              <a:t>“ </a:t>
            </a:r>
            <a:r>
              <a:rPr lang="pt-BR" b="1" i="1" dirty="0">
                <a:latin typeface="Gill Sans MT" charset="0"/>
              </a:rPr>
              <a:t>Arbitragem é uma forma extrajudicial de solução de controvérsias referentes a direitos patrimoniais disponíveis, em que as partes elegem um terceiro independente e imparcial - o árbitro -, para dirimir a controvérsia.” </a:t>
            </a:r>
          </a:p>
          <a:p>
            <a:pPr>
              <a:buNone/>
            </a:pPr>
            <a:endParaRPr lang="pt-BR" sz="2000" i="1" dirty="0" smtClean="0">
              <a:latin typeface="Gill Sans MT" charset="0"/>
            </a:endParaRPr>
          </a:p>
          <a:p>
            <a:pPr>
              <a:buNone/>
            </a:pPr>
            <a:r>
              <a:rPr lang="pt-BR" sz="2000" i="1" dirty="0" smtClean="0">
                <a:latin typeface="Gill Sans MT" charset="0"/>
              </a:rPr>
              <a:t>Fundamento </a:t>
            </a:r>
            <a:r>
              <a:rPr lang="pt-BR" sz="2000" i="1" dirty="0">
                <a:latin typeface="Gill Sans MT" charset="0"/>
              </a:rPr>
              <a:t>-  Lei nº 9.307 de 23.09.96 (</a:t>
            </a:r>
            <a:r>
              <a:rPr lang="pt-BR" sz="2000" i="1" dirty="0" err="1">
                <a:latin typeface="Gill Sans MT" charset="0"/>
              </a:rPr>
              <a:t>c</a:t>
            </a:r>
            <a:r>
              <a:rPr lang="pt-BR" sz="2000" i="1" dirty="0">
                <a:latin typeface="Gill Sans MT" charset="0"/>
              </a:rPr>
              <a:t>/redação da Lei nº 13.129/2015)</a:t>
            </a:r>
          </a:p>
          <a:p>
            <a:pPr>
              <a:buNone/>
            </a:pPr>
            <a:endParaRPr lang="pt-BR" sz="2000" i="1" dirty="0">
              <a:latin typeface="Gill Sans MT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8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Vantagens</a:t>
            </a:r>
            <a:r>
              <a:rPr lang="fr-FR" dirty="0" smtClean="0"/>
              <a:t> da </a:t>
            </a:r>
            <a:r>
              <a:rPr lang="fr-FR" dirty="0" err="1" smtClean="0"/>
              <a:t>Arbitragem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sz="2400" dirty="0" err="1" smtClean="0"/>
              <a:t>Confidencialidade</a:t>
            </a:r>
            <a:endParaRPr lang="fr-FR" sz="2400" dirty="0" smtClean="0"/>
          </a:p>
          <a:p>
            <a:r>
              <a:rPr lang="fr-FR" sz="2400" dirty="0" err="1" smtClean="0"/>
              <a:t>Indicar</a:t>
            </a:r>
            <a:r>
              <a:rPr lang="fr-FR" sz="2400" dirty="0" smtClean="0"/>
              <a:t> os experts que </a:t>
            </a:r>
            <a:r>
              <a:rPr lang="fr-FR" sz="2400" dirty="0" err="1" smtClean="0"/>
              <a:t>atuarão</a:t>
            </a:r>
            <a:r>
              <a:rPr lang="fr-FR" sz="2400" dirty="0" smtClean="0"/>
              <a:t> </a:t>
            </a:r>
            <a:r>
              <a:rPr lang="fr-FR" sz="2400" dirty="0" err="1" smtClean="0"/>
              <a:t>como</a:t>
            </a:r>
            <a:r>
              <a:rPr lang="fr-FR" sz="2400" dirty="0" smtClean="0"/>
              <a:t> </a:t>
            </a:r>
            <a:r>
              <a:rPr lang="fr-FR" sz="2400" dirty="0" err="1" smtClean="0"/>
              <a:t>árbitros</a:t>
            </a:r>
            <a:endParaRPr lang="fr-FR" sz="2400" dirty="0" smtClean="0"/>
          </a:p>
          <a:p>
            <a:r>
              <a:rPr lang="fr-FR" sz="2400" dirty="0" err="1" smtClean="0"/>
              <a:t>Celeridade</a:t>
            </a:r>
            <a:r>
              <a:rPr lang="fr-FR" sz="2400" dirty="0" smtClean="0"/>
              <a:t>- importante para o </a:t>
            </a:r>
            <a:r>
              <a:rPr lang="fr-FR" sz="2400" dirty="0" err="1" smtClean="0"/>
              <a:t>dinamismo</a:t>
            </a:r>
            <a:r>
              <a:rPr lang="fr-FR" sz="2400" dirty="0" smtClean="0"/>
              <a:t> </a:t>
            </a:r>
            <a:r>
              <a:rPr lang="fr-FR" sz="2400" dirty="0" err="1" smtClean="0"/>
              <a:t>das</a:t>
            </a:r>
            <a:r>
              <a:rPr lang="fr-FR" sz="2400" dirty="0" smtClean="0"/>
              <a:t> </a:t>
            </a:r>
            <a:r>
              <a:rPr lang="fr-FR" sz="2400" dirty="0" err="1" smtClean="0"/>
              <a:t>relações</a:t>
            </a:r>
            <a:r>
              <a:rPr lang="fr-FR" sz="2400" dirty="0" smtClean="0"/>
              <a:t> </a:t>
            </a:r>
            <a:r>
              <a:rPr lang="fr-FR" sz="2400" dirty="0" err="1" smtClean="0"/>
              <a:t>comerciais</a:t>
            </a:r>
            <a:r>
              <a:rPr lang="fr-FR" sz="2400" dirty="0" smtClean="0"/>
              <a:t> e </a:t>
            </a:r>
            <a:r>
              <a:rPr lang="fr-FR" sz="2400" dirty="0" err="1" smtClean="0"/>
              <a:t>societárias</a:t>
            </a:r>
            <a:endParaRPr lang="fr-FR" sz="2400" dirty="0" smtClean="0"/>
          </a:p>
          <a:p>
            <a:r>
              <a:rPr lang="fr-FR" sz="2400" dirty="0" err="1" smtClean="0"/>
              <a:t>Ausência</a:t>
            </a:r>
            <a:r>
              <a:rPr lang="fr-FR" sz="2400" dirty="0" smtClean="0"/>
              <a:t> de </a:t>
            </a:r>
            <a:r>
              <a:rPr lang="fr-FR" sz="2400" dirty="0" err="1" smtClean="0"/>
              <a:t>formalismos</a:t>
            </a:r>
            <a:r>
              <a:rPr lang="fr-FR" sz="2400" dirty="0" smtClean="0"/>
              <a:t> </a:t>
            </a:r>
          </a:p>
          <a:p>
            <a:r>
              <a:rPr lang="fr-FR" sz="2400" dirty="0" err="1" smtClean="0"/>
              <a:t>Pesquisa</a:t>
            </a:r>
            <a:r>
              <a:rPr lang="fr-FR" sz="2400" dirty="0" smtClean="0"/>
              <a:t> </a:t>
            </a:r>
            <a:r>
              <a:rPr lang="fr-FR" sz="2400" dirty="0" err="1" smtClean="0"/>
              <a:t>Arbitragens</a:t>
            </a:r>
            <a:r>
              <a:rPr lang="fr-FR" sz="2400" dirty="0" smtClean="0"/>
              <a:t> </a:t>
            </a:r>
            <a:r>
              <a:rPr lang="fr-FR" sz="2400" dirty="0" err="1" smtClean="0"/>
              <a:t>em</a:t>
            </a:r>
            <a:r>
              <a:rPr lang="fr-FR" sz="2400" dirty="0" smtClean="0"/>
              <a:t> </a:t>
            </a:r>
            <a:r>
              <a:rPr lang="fr-FR" sz="2400" dirty="0" err="1" smtClean="0"/>
              <a:t>Números</a:t>
            </a:r>
            <a:r>
              <a:rPr lang="fr-FR" sz="2400" dirty="0" smtClean="0"/>
              <a:t> e </a:t>
            </a:r>
            <a:r>
              <a:rPr lang="fr-FR" sz="2400" dirty="0" err="1" smtClean="0"/>
              <a:t>Valores</a:t>
            </a:r>
            <a:r>
              <a:rPr lang="fr-FR" sz="2400" dirty="0" smtClean="0">
                <a:solidFill>
                  <a:srgbClr val="FF0000"/>
                </a:solidFill>
              </a:rPr>
              <a:t>*</a:t>
            </a:r>
            <a:r>
              <a:rPr lang="fr-FR" sz="2400" dirty="0" smtClean="0"/>
              <a:t>:</a:t>
            </a:r>
          </a:p>
          <a:p>
            <a:r>
              <a:rPr lang="fr-FR" sz="2400" dirty="0" smtClean="0"/>
              <a:t>CAM </a:t>
            </a:r>
            <a:r>
              <a:rPr lang="mr-IN" sz="2400" dirty="0" smtClean="0"/>
              <a:t>–</a:t>
            </a:r>
            <a:r>
              <a:rPr lang="fr-FR" sz="2400" dirty="0" smtClean="0"/>
              <a:t>CCBC 2016  - 49,97% dos </a:t>
            </a:r>
            <a:r>
              <a:rPr lang="fr-FR" sz="2400" dirty="0" err="1" smtClean="0"/>
              <a:t>casos</a:t>
            </a:r>
            <a:r>
              <a:rPr lang="fr-FR" sz="2400" dirty="0" smtClean="0"/>
              <a:t>- </a:t>
            </a:r>
            <a:r>
              <a:rPr lang="fr-FR" sz="2400" dirty="0" err="1" smtClean="0"/>
              <a:t>conflitos</a:t>
            </a:r>
            <a:r>
              <a:rPr lang="fr-FR" sz="2400" dirty="0" smtClean="0"/>
              <a:t> </a:t>
            </a:r>
            <a:r>
              <a:rPr lang="fr-FR" sz="2400" dirty="0" err="1" smtClean="0"/>
              <a:t>societários</a:t>
            </a:r>
            <a:r>
              <a:rPr lang="fr-FR" sz="2400" dirty="0" smtClean="0"/>
              <a:t>.</a:t>
            </a:r>
          </a:p>
          <a:p>
            <a:r>
              <a:rPr lang="fr-FR" sz="2400" dirty="0" err="1" smtClean="0"/>
              <a:t>Valores</a:t>
            </a:r>
            <a:r>
              <a:rPr lang="fr-FR" sz="2400" dirty="0" smtClean="0"/>
              <a:t> </a:t>
            </a:r>
            <a:r>
              <a:rPr lang="fr-FR" sz="2400" dirty="0" err="1" smtClean="0"/>
              <a:t>Totais</a:t>
            </a:r>
            <a:r>
              <a:rPr lang="fr-FR" sz="2400" dirty="0" smtClean="0"/>
              <a:t> (</a:t>
            </a:r>
            <a:r>
              <a:rPr lang="fr-FR" sz="2400" dirty="0" err="1" smtClean="0"/>
              <a:t>novos</a:t>
            </a:r>
            <a:r>
              <a:rPr lang="fr-FR" sz="2400" dirty="0" smtClean="0"/>
              <a:t>) </a:t>
            </a:r>
            <a:r>
              <a:rPr lang="fr-FR" sz="2400" dirty="0" err="1" smtClean="0"/>
              <a:t>em</a:t>
            </a:r>
            <a:r>
              <a:rPr lang="fr-FR" sz="2400" dirty="0" smtClean="0"/>
              <a:t> 2016 no CAM-CCBC </a:t>
            </a:r>
            <a:r>
              <a:rPr lang="mr-IN" sz="2400" dirty="0" smtClean="0"/>
              <a:t>–</a:t>
            </a:r>
            <a:r>
              <a:rPr lang="fr-FR" sz="2400" dirty="0" smtClean="0"/>
              <a:t> R$13,8 </a:t>
            </a:r>
            <a:r>
              <a:rPr lang="fr-FR" sz="2400" dirty="0" err="1" smtClean="0"/>
              <a:t>bilhões</a:t>
            </a:r>
            <a:endParaRPr lang="fr-FR" sz="2400" dirty="0" smtClean="0"/>
          </a:p>
          <a:p>
            <a:r>
              <a:rPr lang="fr-FR" sz="2400" dirty="0" err="1" smtClean="0"/>
              <a:t>Nas</a:t>
            </a:r>
            <a:r>
              <a:rPr lang="fr-FR" sz="2400" dirty="0" smtClean="0"/>
              <a:t> 6 </a:t>
            </a:r>
            <a:r>
              <a:rPr lang="fr-FR" sz="2400" dirty="0" err="1" smtClean="0"/>
              <a:t>Câmaras</a:t>
            </a:r>
            <a:r>
              <a:rPr lang="fr-FR" sz="2400" dirty="0" smtClean="0"/>
              <a:t> </a:t>
            </a:r>
            <a:r>
              <a:rPr lang="mr-IN" sz="2400" dirty="0" smtClean="0"/>
              <a:t>–</a:t>
            </a:r>
            <a:r>
              <a:rPr lang="fr-FR" sz="2400" dirty="0" smtClean="0"/>
              <a:t>R$24,2 </a:t>
            </a:r>
            <a:r>
              <a:rPr lang="fr-FR" sz="2400" dirty="0" err="1" smtClean="0"/>
              <a:t>Bilhões</a:t>
            </a:r>
            <a:endParaRPr lang="fr-FR" sz="2400" dirty="0" smtClean="0"/>
          </a:p>
          <a:p>
            <a:r>
              <a:rPr lang="fr-FR" sz="2400" dirty="0" smtClean="0">
                <a:solidFill>
                  <a:srgbClr val="FF0000"/>
                </a:solidFill>
              </a:rPr>
              <a:t>*(</a:t>
            </a:r>
            <a:r>
              <a:rPr lang="fr-FR" sz="2400" dirty="0" err="1" smtClean="0">
                <a:solidFill>
                  <a:srgbClr val="FF0000"/>
                </a:solidFill>
              </a:rPr>
              <a:t>disponível</a:t>
            </a:r>
            <a:r>
              <a:rPr lang="fr-FR" sz="2400" dirty="0" smtClean="0">
                <a:solidFill>
                  <a:srgbClr val="FF0000"/>
                </a:solidFill>
              </a:rPr>
              <a:t> </a:t>
            </a:r>
            <a:r>
              <a:rPr lang="fr-FR" sz="2400" dirty="0" err="1" smtClean="0">
                <a:solidFill>
                  <a:srgbClr val="FF0000"/>
                </a:solidFill>
              </a:rPr>
              <a:t>em</a:t>
            </a:r>
            <a:r>
              <a:rPr lang="fr-FR" sz="2400" dirty="0" smtClean="0">
                <a:solidFill>
                  <a:srgbClr val="FF0000"/>
                </a:solidFill>
              </a:rPr>
              <a:t>: </a:t>
            </a:r>
            <a:r>
              <a:rPr lang="fr-FR" sz="2400" dirty="0" err="1" smtClean="0">
                <a:solidFill>
                  <a:srgbClr val="FF0000"/>
                </a:solidFill>
              </a:rPr>
              <a:t>www.selmalemes.com.br</a:t>
            </a:r>
            <a:r>
              <a:rPr lang="fr-FR" sz="2400" dirty="0" smtClean="0">
                <a:solidFill>
                  <a:srgbClr val="FF0000"/>
                </a:solidFill>
              </a:rPr>
              <a:t>)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r>
              <a:rPr lang="fr-FR" dirty="0" smtClean="0"/>
              <a:t> </a:t>
            </a:r>
            <a:r>
              <a:rPr lang="fr-FR" dirty="0" err="1" smtClean="0"/>
              <a:t>Societária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sz="2800" dirty="0" smtClean="0"/>
          </a:p>
          <a:p>
            <a:r>
              <a:rPr lang="fr-FR" sz="2800" dirty="0" err="1"/>
              <a:t>Arbitragem</a:t>
            </a:r>
            <a:r>
              <a:rPr lang="fr-FR" sz="2800" dirty="0"/>
              <a:t> </a:t>
            </a:r>
            <a:r>
              <a:rPr lang="fr-FR" sz="2800" dirty="0" err="1"/>
              <a:t>Obrigatória</a:t>
            </a:r>
            <a:r>
              <a:rPr lang="fr-FR" sz="2800" dirty="0"/>
              <a:t> </a:t>
            </a:r>
            <a:r>
              <a:rPr lang="mr-IN" sz="2800" dirty="0"/>
              <a:t>–</a:t>
            </a:r>
            <a:r>
              <a:rPr lang="fr-FR" sz="2800" dirty="0" err="1"/>
              <a:t>conflitos</a:t>
            </a:r>
            <a:r>
              <a:rPr lang="fr-FR" sz="2800" dirty="0"/>
              <a:t> entre </a:t>
            </a:r>
            <a:r>
              <a:rPr lang="fr-FR" sz="2800" dirty="0" err="1" smtClean="0"/>
              <a:t>sócios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 err="1" smtClean="0"/>
              <a:t>Código</a:t>
            </a:r>
            <a:r>
              <a:rPr lang="fr-FR" sz="2800" dirty="0" smtClean="0"/>
              <a:t> </a:t>
            </a:r>
            <a:r>
              <a:rPr lang="fr-FR" sz="2800" dirty="0" err="1" smtClean="0"/>
              <a:t>Comercial</a:t>
            </a:r>
            <a:r>
              <a:rPr lang="fr-FR" sz="2800" dirty="0" smtClean="0"/>
              <a:t> de 1850 </a:t>
            </a:r>
            <a:r>
              <a:rPr lang="mr-IN" sz="2800" dirty="0" smtClean="0"/>
              <a:t>–</a:t>
            </a:r>
            <a:r>
              <a:rPr lang="fr-FR" sz="2800" dirty="0" smtClean="0"/>
              <a:t> art. 294 (</a:t>
            </a:r>
            <a:r>
              <a:rPr lang="fr-FR" sz="2800" dirty="0" err="1" smtClean="0"/>
              <a:t>revogado</a:t>
            </a:r>
            <a:r>
              <a:rPr lang="fr-FR" sz="2800" dirty="0" smtClean="0"/>
              <a:t> </a:t>
            </a:r>
            <a:r>
              <a:rPr lang="fr-FR" sz="2800" dirty="0" err="1" smtClean="0"/>
              <a:t>em</a:t>
            </a:r>
            <a:r>
              <a:rPr lang="fr-FR" sz="2800" dirty="0" smtClean="0"/>
              <a:t> 1866)</a:t>
            </a:r>
          </a:p>
          <a:p>
            <a:endParaRPr lang="fr-FR" sz="2800" dirty="0" smtClean="0"/>
          </a:p>
          <a:p>
            <a:r>
              <a:rPr lang="fr-FR" sz="2800" dirty="0" err="1" smtClean="0"/>
              <a:t>Dec</a:t>
            </a:r>
            <a:r>
              <a:rPr lang="fr-FR" sz="2800" dirty="0" smtClean="0"/>
              <a:t>. 3.900 de 1867  - </a:t>
            </a:r>
            <a:r>
              <a:rPr lang="fr-FR" sz="2800" dirty="0" err="1" smtClean="0"/>
              <a:t>Arbitragem</a:t>
            </a:r>
            <a:r>
              <a:rPr lang="fr-FR" sz="2800" dirty="0" smtClean="0"/>
              <a:t> </a:t>
            </a:r>
            <a:r>
              <a:rPr lang="fr-FR" sz="2800" dirty="0" err="1" smtClean="0"/>
              <a:t>Facultativa</a:t>
            </a:r>
            <a:r>
              <a:rPr lang="fr-FR" sz="2800" dirty="0" smtClean="0"/>
              <a:t>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48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Arbitragem</a:t>
            </a:r>
            <a:r>
              <a:rPr lang="fr-FR" dirty="0" smtClean="0"/>
              <a:t> </a:t>
            </a:r>
            <a:r>
              <a:rPr lang="fr-FR" dirty="0" err="1" smtClean="0"/>
              <a:t>Societária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LSA </a:t>
            </a:r>
            <a:r>
              <a:rPr lang="fr-FR" dirty="0" err="1"/>
              <a:t>alterada</a:t>
            </a:r>
            <a:r>
              <a:rPr lang="fr-FR" dirty="0"/>
              <a:t>  </a:t>
            </a:r>
            <a:r>
              <a:rPr lang="fr-FR" dirty="0" err="1"/>
              <a:t>em</a:t>
            </a:r>
            <a:r>
              <a:rPr lang="fr-FR" dirty="0"/>
              <a:t> 2001 </a:t>
            </a:r>
            <a:r>
              <a:rPr lang="fr-FR" dirty="0" smtClean="0"/>
              <a:t> </a:t>
            </a:r>
            <a:r>
              <a:rPr lang="fr-FR" dirty="0"/>
              <a:t>Lei 10.303)  - art. 109, p. 3 :</a:t>
            </a:r>
          </a:p>
          <a:p>
            <a:pPr algn="just"/>
            <a:r>
              <a:rPr lang="fr-FR" i="1" dirty="0" smtClean="0"/>
              <a:t>« O </a:t>
            </a:r>
            <a:r>
              <a:rPr lang="fr-FR" i="1" dirty="0" err="1"/>
              <a:t>Estatuto</a:t>
            </a:r>
            <a:r>
              <a:rPr lang="fr-FR" i="1" dirty="0"/>
              <a:t> da </a:t>
            </a:r>
            <a:r>
              <a:rPr lang="fr-FR" i="1" dirty="0" err="1"/>
              <a:t>Sociedade</a:t>
            </a:r>
            <a:r>
              <a:rPr lang="fr-FR" i="1" dirty="0"/>
              <a:t> </a:t>
            </a:r>
            <a:r>
              <a:rPr lang="fr-FR" i="1" u="sng" dirty="0" err="1"/>
              <a:t>pode</a:t>
            </a:r>
            <a:r>
              <a:rPr lang="fr-FR" i="1" dirty="0"/>
              <a:t> </a:t>
            </a:r>
            <a:r>
              <a:rPr lang="fr-FR" i="1" dirty="0" err="1"/>
              <a:t>estabelecer</a:t>
            </a:r>
            <a:r>
              <a:rPr lang="fr-FR" i="1" dirty="0"/>
              <a:t> que as </a:t>
            </a:r>
            <a:r>
              <a:rPr lang="fr-FR" i="1" dirty="0" err="1"/>
              <a:t>divergências</a:t>
            </a:r>
            <a:r>
              <a:rPr lang="fr-FR" i="1" dirty="0"/>
              <a:t> entre os </a:t>
            </a:r>
            <a:r>
              <a:rPr lang="fr-FR" i="1" dirty="0" err="1"/>
              <a:t>acionistas</a:t>
            </a:r>
            <a:r>
              <a:rPr lang="fr-FR" i="1" dirty="0"/>
              <a:t> e a </a:t>
            </a:r>
            <a:r>
              <a:rPr lang="fr-FR" i="1" dirty="0" err="1"/>
              <a:t>companhia</a:t>
            </a:r>
            <a:r>
              <a:rPr lang="fr-FR" i="1" dirty="0"/>
              <a:t>, ou entre os </a:t>
            </a:r>
            <a:r>
              <a:rPr lang="fr-FR" i="1" dirty="0" err="1"/>
              <a:t>acionistas</a:t>
            </a:r>
            <a:r>
              <a:rPr lang="fr-FR" i="1" dirty="0"/>
              <a:t> </a:t>
            </a:r>
            <a:r>
              <a:rPr lang="fr-FR" i="1" dirty="0" err="1"/>
              <a:t>controladores</a:t>
            </a:r>
            <a:r>
              <a:rPr lang="fr-FR" i="1" dirty="0"/>
              <a:t> e os </a:t>
            </a:r>
            <a:r>
              <a:rPr lang="fr-FR" i="1" dirty="0" err="1"/>
              <a:t>acionistas</a:t>
            </a:r>
            <a:r>
              <a:rPr lang="fr-FR" i="1" dirty="0"/>
              <a:t> </a:t>
            </a:r>
            <a:r>
              <a:rPr lang="fr-FR" i="1" dirty="0" err="1"/>
              <a:t>minoritários</a:t>
            </a:r>
            <a:r>
              <a:rPr lang="fr-FR" i="1" dirty="0"/>
              <a:t>, </a:t>
            </a:r>
            <a:r>
              <a:rPr lang="fr-FR" i="1" dirty="0" err="1"/>
              <a:t>poderão</a:t>
            </a:r>
            <a:r>
              <a:rPr lang="fr-FR" i="1" dirty="0"/>
              <a:t> </a:t>
            </a:r>
            <a:r>
              <a:rPr lang="fr-FR" i="1" dirty="0" err="1"/>
              <a:t>ser</a:t>
            </a:r>
            <a:r>
              <a:rPr lang="fr-FR" i="1" dirty="0"/>
              <a:t> </a:t>
            </a:r>
            <a:r>
              <a:rPr lang="fr-FR" i="1" dirty="0" err="1"/>
              <a:t>solucionadas</a:t>
            </a:r>
            <a:r>
              <a:rPr lang="fr-FR" i="1" dirty="0"/>
              <a:t> </a:t>
            </a:r>
            <a:r>
              <a:rPr lang="fr-FR" i="1" dirty="0" err="1"/>
              <a:t>mediante</a:t>
            </a:r>
            <a:r>
              <a:rPr lang="fr-FR" i="1" dirty="0"/>
              <a:t> </a:t>
            </a:r>
            <a:r>
              <a:rPr lang="fr-FR" i="1" dirty="0" err="1"/>
              <a:t>arbitragem</a:t>
            </a:r>
            <a:r>
              <a:rPr lang="fr-FR" i="1" dirty="0"/>
              <a:t>, nos </a:t>
            </a:r>
            <a:r>
              <a:rPr lang="fr-FR" i="1" dirty="0" err="1"/>
              <a:t>termos</a:t>
            </a:r>
            <a:r>
              <a:rPr lang="fr-FR" i="1" dirty="0"/>
              <a:t> </a:t>
            </a:r>
            <a:r>
              <a:rPr lang="fr-FR" i="1" dirty="0" err="1"/>
              <a:t>em</a:t>
            </a:r>
            <a:r>
              <a:rPr lang="fr-FR" i="1" dirty="0"/>
              <a:t> que </a:t>
            </a:r>
            <a:r>
              <a:rPr lang="fr-FR" i="1" dirty="0" err="1"/>
              <a:t>especificar</a:t>
            </a:r>
            <a:r>
              <a:rPr lang="fr-FR" i="1" dirty="0" smtClean="0"/>
              <a:t>. »  </a:t>
            </a:r>
          </a:p>
          <a:p>
            <a:pPr marL="114300" indent="0" algn="just">
              <a:buNone/>
            </a:pPr>
            <a:endParaRPr lang="fr-FR" i="1" dirty="0"/>
          </a:p>
          <a:p>
            <a:pPr algn="just"/>
            <a:r>
              <a:rPr lang="fr-FR" dirty="0"/>
              <a:t>LSA  -</a:t>
            </a:r>
            <a:r>
              <a:rPr lang="fr-FR" dirty="0" err="1"/>
              <a:t>alterada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2015 (Lei 13.129) </a:t>
            </a:r>
            <a:r>
              <a:rPr lang="mr-IN" dirty="0"/>
              <a:t>–</a:t>
            </a:r>
            <a:r>
              <a:rPr lang="fr-FR" dirty="0"/>
              <a:t> art. 136-A:</a:t>
            </a:r>
          </a:p>
          <a:p>
            <a:pPr algn="just"/>
            <a:r>
              <a:rPr lang="fr-FR" i="1" dirty="0" smtClean="0"/>
              <a:t>« A </a:t>
            </a:r>
            <a:r>
              <a:rPr lang="fr-FR" i="1" dirty="0" err="1"/>
              <a:t>aprovação</a:t>
            </a:r>
            <a:r>
              <a:rPr lang="fr-FR" i="1" dirty="0"/>
              <a:t> da </a:t>
            </a:r>
            <a:r>
              <a:rPr lang="fr-FR" i="1" dirty="0" err="1"/>
              <a:t>inserção</a:t>
            </a:r>
            <a:r>
              <a:rPr lang="fr-FR" i="1" dirty="0"/>
              <a:t> da </a:t>
            </a:r>
            <a:r>
              <a:rPr lang="fr-FR" i="1" dirty="0" err="1"/>
              <a:t>convenção</a:t>
            </a:r>
            <a:r>
              <a:rPr lang="fr-FR" i="1" dirty="0"/>
              <a:t> de </a:t>
            </a:r>
            <a:r>
              <a:rPr lang="fr-FR" i="1" dirty="0" err="1"/>
              <a:t>arbitragem</a:t>
            </a:r>
            <a:r>
              <a:rPr lang="fr-FR" i="1" dirty="0"/>
              <a:t> no </a:t>
            </a:r>
            <a:r>
              <a:rPr lang="fr-FR" i="1" dirty="0" err="1"/>
              <a:t>estatuto</a:t>
            </a:r>
            <a:r>
              <a:rPr lang="fr-FR" i="1" dirty="0"/>
              <a:t> social, </a:t>
            </a:r>
            <a:r>
              <a:rPr lang="fr-FR" i="1" dirty="0" err="1"/>
              <a:t>observado</a:t>
            </a:r>
            <a:r>
              <a:rPr lang="fr-FR" i="1" dirty="0"/>
              <a:t> o quorum do art. 136, </a:t>
            </a:r>
            <a:r>
              <a:rPr lang="fr-FR" i="1" u="sng" dirty="0" err="1"/>
              <a:t>obriga</a:t>
            </a:r>
            <a:r>
              <a:rPr lang="fr-FR" i="1" u="sng" dirty="0"/>
              <a:t> a </a:t>
            </a:r>
            <a:r>
              <a:rPr lang="fr-FR" i="1" u="sng" dirty="0" err="1"/>
              <a:t>todos</a:t>
            </a:r>
            <a:r>
              <a:rPr lang="fr-FR" i="1" u="sng" dirty="0"/>
              <a:t> os </a:t>
            </a:r>
            <a:r>
              <a:rPr lang="fr-FR" i="1" u="sng" dirty="0" err="1"/>
              <a:t>acionistas</a:t>
            </a:r>
            <a:r>
              <a:rPr lang="fr-FR" i="1" dirty="0"/>
              <a:t>, </a:t>
            </a:r>
            <a:r>
              <a:rPr lang="fr-FR" i="1" dirty="0" err="1"/>
              <a:t>assegurado</a:t>
            </a:r>
            <a:r>
              <a:rPr lang="fr-FR" i="1" dirty="0"/>
              <a:t> </a:t>
            </a:r>
            <a:r>
              <a:rPr lang="fr-FR" i="1" dirty="0" err="1"/>
              <a:t>ao</a:t>
            </a:r>
            <a:r>
              <a:rPr lang="fr-FR" i="1" dirty="0"/>
              <a:t> </a:t>
            </a:r>
            <a:r>
              <a:rPr lang="fr-FR" i="1" dirty="0" err="1"/>
              <a:t>acionista</a:t>
            </a:r>
            <a:r>
              <a:rPr lang="fr-FR" i="1" dirty="0"/>
              <a:t> dissidente o </a:t>
            </a:r>
            <a:r>
              <a:rPr lang="fr-FR" i="1" dirty="0" err="1"/>
              <a:t>direito</a:t>
            </a:r>
            <a:r>
              <a:rPr lang="fr-FR" i="1" dirty="0"/>
              <a:t> de </a:t>
            </a:r>
            <a:r>
              <a:rPr lang="fr-FR" i="1" dirty="0" err="1"/>
              <a:t>retirar</a:t>
            </a:r>
            <a:r>
              <a:rPr lang="fr-FR" i="1" dirty="0"/>
              <a:t>-se da </a:t>
            </a:r>
            <a:r>
              <a:rPr lang="fr-FR" i="1" dirty="0" err="1"/>
              <a:t>companhia</a:t>
            </a:r>
            <a:r>
              <a:rPr lang="fr-FR" i="1" dirty="0"/>
              <a:t> </a:t>
            </a:r>
            <a:r>
              <a:rPr lang="fr-FR" i="1" dirty="0" err="1"/>
              <a:t>mediante</a:t>
            </a:r>
            <a:r>
              <a:rPr lang="fr-FR" i="1" dirty="0"/>
              <a:t> o </a:t>
            </a:r>
            <a:r>
              <a:rPr lang="fr-FR" i="1" dirty="0" err="1"/>
              <a:t>reembolso</a:t>
            </a:r>
            <a:r>
              <a:rPr lang="fr-FR" i="1" dirty="0"/>
              <a:t> do </a:t>
            </a:r>
            <a:r>
              <a:rPr lang="fr-FR" i="1" dirty="0" err="1"/>
              <a:t>valor</a:t>
            </a:r>
            <a:r>
              <a:rPr lang="fr-FR" i="1" dirty="0"/>
              <a:t> de suas </a:t>
            </a:r>
            <a:r>
              <a:rPr lang="fr-FR" i="1" dirty="0" err="1"/>
              <a:t>ações</a:t>
            </a:r>
            <a:r>
              <a:rPr lang="fr-FR" i="1" dirty="0"/>
              <a:t>, nos </a:t>
            </a:r>
            <a:r>
              <a:rPr lang="fr-FR" i="1" dirty="0" err="1"/>
              <a:t>termos</a:t>
            </a:r>
            <a:r>
              <a:rPr lang="fr-FR" i="1" dirty="0"/>
              <a:t> do art. 45</a:t>
            </a:r>
            <a:r>
              <a:rPr lang="fr-FR" i="1" dirty="0" smtClean="0"/>
              <a:t>. »   </a:t>
            </a:r>
            <a:endParaRPr lang="fr-FR" i="1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24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Jurisprudência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TJSP </a:t>
            </a:r>
            <a:r>
              <a:rPr lang="mr-IN" sz="2800" dirty="0" smtClean="0"/>
              <a:t>–</a:t>
            </a:r>
            <a:r>
              <a:rPr lang="fr-FR" sz="2800" dirty="0" err="1" smtClean="0"/>
              <a:t>Novos</a:t>
            </a:r>
            <a:r>
              <a:rPr lang="fr-FR" sz="2800" dirty="0" smtClean="0"/>
              <a:t> </a:t>
            </a:r>
            <a:r>
              <a:rPr lang="fr-FR" sz="2800" dirty="0" err="1" smtClean="0"/>
              <a:t>sócios</a:t>
            </a:r>
            <a:r>
              <a:rPr lang="fr-FR" sz="2800" dirty="0" smtClean="0"/>
              <a:t>  que </a:t>
            </a:r>
            <a:r>
              <a:rPr lang="fr-FR" sz="2800" dirty="0" err="1" smtClean="0"/>
              <a:t>aderiram</a:t>
            </a:r>
            <a:r>
              <a:rPr lang="fr-FR" sz="2800" dirty="0" smtClean="0"/>
              <a:t> </a:t>
            </a:r>
            <a:r>
              <a:rPr lang="fr-FR" sz="2800" dirty="0" err="1" smtClean="0"/>
              <a:t>ao</a:t>
            </a:r>
            <a:r>
              <a:rPr lang="fr-FR" sz="2800" dirty="0" smtClean="0"/>
              <a:t> </a:t>
            </a:r>
            <a:r>
              <a:rPr lang="fr-FR" sz="2800" dirty="0" err="1" smtClean="0"/>
              <a:t>Contrato</a:t>
            </a:r>
            <a:r>
              <a:rPr lang="fr-FR" sz="2800" dirty="0" smtClean="0"/>
              <a:t> Social - </a:t>
            </a:r>
            <a:r>
              <a:rPr lang="fr-FR" sz="2800" dirty="0" err="1" smtClean="0"/>
              <a:t>Ação</a:t>
            </a:r>
            <a:r>
              <a:rPr lang="fr-FR" sz="2800" dirty="0" smtClean="0"/>
              <a:t> </a:t>
            </a:r>
            <a:r>
              <a:rPr lang="fr-FR" sz="2800" dirty="0" err="1" smtClean="0"/>
              <a:t>Anulatoria</a:t>
            </a:r>
            <a:r>
              <a:rPr lang="fr-FR" sz="2800" dirty="0" smtClean="0"/>
              <a:t> de </a:t>
            </a:r>
            <a:r>
              <a:rPr lang="fr-FR" sz="2800" dirty="0" err="1" smtClean="0"/>
              <a:t>Cláusula</a:t>
            </a:r>
            <a:r>
              <a:rPr lang="fr-FR" sz="2800" dirty="0" smtClean="0"/>
              <a:t> </a:t>
            </a:r>
            <a:r>
              <a:rPr lang="fr-FR" sz="2800" dirty="0" err="1" smtClean="0"/>
              <a:t>Contratual</a:t>
            </a:r>
            <a:r>
              <a:rPr lang="fr-FR" sz="2800" dirty="0" smtClean="0"/>
              <a:t> </a:t>
            </a:r>
            <a:r>
              <a:rPr lang="mr-IN" sz="2800" dirty="0" smtClean="0"/>
              <a:t>–</a:t>
            </a:r>
            <a:r>
              <a:rPr lang="fr-FR" sz="2800" dirty="0" smtClean="0"/>
              <a:t> </a:t>
            </a:r>
            <a:r>
              <a:rPr lang="fr-FR" sz="2800" dirty="0" err="1" smtClean="0"/>
              <a:t>convenção</a:t>
            </a:r>
            <a:r>
              <a:rPr lang="fr-FR" sz="2800" dirty="0" smtClean="0"/>
              <a:t> de </a:t>
            </a:r>
            <a:r>
              <a:rPr lang="fr-FR" sz="2800" dirty="0" err="1" smtClean="0"/>
              <a:t>arbitragem</a:t>
            </a:r>
            <a:r>
              <a:rPr lang="fr-FR" sz="2800" dirty="0" smtClean="0"/>
              <a:t> </a:t>
            </a:r>
            <a:r>
              <a:rPr lang="mr-IN" sz="2800" dirty="0" smtClean="0"/>
              <a:t>–</a:t>
            </a:r>
            <a:r>
              <a:rPr lang="fr-FR" sz="2800" dirty="0" smtClean="0"/>
              <a:t> </a:t>
            </a:r>
            <a:r>
              <a:rPr lang="fr-FR" sz="2800" dirty="0" err="1" smtClean="0"/>
              <a:t>contrato</a:t>
            </a:r>
            <a:r>
              <a:rPr lang="fr-FR" sz="2800" dirty="0" smtClean="0"/>
              <a:t> de </a:t>
            </a:r>
            <a:r>
              <a:rPr lang="fr-FR" sz="2800" dirty="0" err="1" smtClean="0"/>
              <a:t>adesão</a:t>
            </a:r>
            <a:r>
              <a:rPr lang="fr-FR" sz="2800" dirty="0" smtClean="0"/>
              <a:t>. </a:t>
            </a:r>
          </a:p>
          <a:p>
            <a:r>
              <a:rPr lang="fr-FR" sz="2800" i="1" u="sng" dirty="0" smtClean="0"/>
              <a:t>« </a:t>
            </a:r>
            <a:r>
              <a:rPr lang="fr-FR" sz="2800" i="1" u="sng" dirty="0" err="1" smtClean="0"/>
              <a:t>Ao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aderirem</a:t>
            </a:r>
            <a:r>
              <a:rPr lang="fr-FR" sz="2800" i="1" u="sng" dirty="0" smtClean="0"/>
              <a:t> à </a:t>
            </a:r>
            <a:r>
              <a:rPr lang="fr-FR" sz="2800" i="1" u="sng" dirty="0" err="1" smtClean="0"/>
              <a:t>sociedade</a:t>
            </a:r>
            <a:r>
              <a:rPr lang="fr-FR" sz="2800" i="1" u="sng" dirty="0" smtClean="0"/>
              <a:t>, </a:t>
            </a:r>
            <a:r>
              <a:rPr lang="fr-FR" sz="2800" i="1" u="sng" dirty="0" err="1" smtClean="0"/>
              <a:t>aderiram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ao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seu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contrato</a:t>
            </a:r>
            <a:r>
              <a:rPr lang="fr-FR" sz="2800" i="1" u="sng" dirty="0" smtClean="0"/>
              <a:t> social que </a:t>
            </a:r>
            <a:r>
              <a:rPr lang="fr-FR" sz="2800" i="1" u="sng" dirty="0" err="1" smtClean="0"/>
              <a:t>continha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cláusula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compromissória</a:t>
            </a:r>
            <a:r>
              <a:rPr lang="fr-FR" sz="2800" i="1" u="sng" dirty="0" smtClean="0"/>
              <a:t> </a:t>
            </a:r>
            <a:r>
              <a:rPr lang="mr-IN" sz="2800" i="1" u="sng" dirty="0" smtClean="0"/>
              <a:t>–</a:t>
            </a:r>
            <a:r>
              <a:rPr lang="fr-FR" sz="2800" i="1" u="sng" dirty="0" err="1" smtClean="0"/>
              <a:t>não</a:t>
            </a:r>
            <a:r>
              <a:rPr lang="fr-FR" sz="2800" i="1" u="sng" dirty="0" smtClean="0"/>
              <a:t> </a:t>
            </a:r>
            <a:r>
              <a:rPr lang="fr-FR" sz="2800" i="1" u="sng" dirty="0" err="1" smtClean="0"/>
              <a:t>configuração</a:t>
            </a:r>
            <a:r>
              <a:rPr lang="fr-FR" sz="2800" i="1" u="sng" dirty="0" smtClean="0"/>
              <a:t> da </a:t>
            </a:r>
            <a:r>
              <a:rPr lang="fr-FR" sz="2800" i="1" u="sng" dirty="0" err="1" smtClean="0"/>
              <a:t>nulidade</a:t>
            </a:r>
            <a:r>
              <a:rPr lang="fr-FR" sz="2800" i="1" u="sng" dirty="0" smtClean="0"/>
              <a:t> da </a:t>
            </a:r>
            <a:r>
              <a:rPr lang="fr-FR" sz="2800" i="1" u="sng" dirty="0" err="1" smtClean="0"/>
              <a:t>cláusula</a:t>
            </a:r>
            <a:r>
              <a:rPr lang="fr-FR" sz="2800" i="1" u="sng" dirty="0" smtClean="0"/>
              <a:t> </a:t>
            </a:r>
            <a:r>
              <a:rPr lang="mr-IN" sz="2800" i="1" u="sng" dirty="0" smtClean="0"/>
              <a:t>–</a:t>
            </a:r>
            <a:r>
              <a:rPr lang="fr-FR" sz="2800" i="1" u="sng" dirty="0" smtClean="0"/>
              <a:t> reforma da </a:t>
            </a:r>
            <a:r>
              <a:rPr lang="fr-FR" sz="2800" i="1" u="sng" dirty="0" err="1" smtClean="0"/>
              <a:t>sentença</a:t>
            </a:r>
            <a:r>
              <a:rPr lang="fr-FR" sz="2800" i="1" u="sng" dirty="0" smtClean="0"/>
              <a:t> de 1 grau » </a:t>
            </a:r>
            <a:r>
              <a:rPr lang="fr-FR" sz="2800" u="sng" dirty="0" smtClean="0"/>
              <a:t>(2 </a:t>
            </a:r>
            <a:r>
              <a:rPr lang="fr-FR" sz="2800" u="sng" dirty="0" err="1" smtClean="0"/>
              <a:t>CDPriv</a:t>
            </a:r>
            <a:r>
              <a:rPr lang="fr-FR" sz="2800" u="sng" dirty="0" smtClean="0"/>
              <a:t>., j.27.03.2012)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62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Jurisprudência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2-MS  </a:t>
            </a:r>
            <a:r>
              <a:rPr lang="fr-FR" dirty="0" err="1"/>
              <a:t>impetrado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SA contra o </a:t>
            </a:r>
            <a:r>
              <a:rPr lang="fr-FR" dirty="0" err="1"/>
              <a:t>Presidente</a:t>
            </a:r>
            <a:r>
              <a:rPr lang="fr-FR" dirty="0"/>
              <a:t> da JUCESP </a:t>
            </a: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-</a:t>
            </a:r>
            <a:r>
              <a:rPr lang="fr-FR" dirty="0" err="1" smtClean="0"/>
              <a:t>Registro</a:t>
            </a:r>
            <a:r>
              <a:rPr lang="fr-FR" dirty="0" smtClean="0"/>
              <a:t> </a:t>
            </a:r>
            <a:r>
              <a:rPr lang="fr-FR" dirty="0"/>
              <a:t>da Ata da </a:t>
            </a:r>
            <a:r>
              <a:rPr lang="fr-FR" dirty="0" err="1"/>
              <a:t>Assembleia</a:t>
            </a:r>
            <a:r>
              <a:rPr lang="fr-FR" dirty="0"/>
              <a:t> Geral </a:t>
            </a:r>
            <a:r>
              <a:rPr lang="fr-FR" dirty="0" err="1" smtClean="0"/>
              <a:t>Extraodinaria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inclusão</a:t>
            </a:r>
            <a:r>
              <a:rPr lang="fr-FR" dirty="0" smtClean="0"/>
              <a:t> de </a:t>
            </a:r>
            <a:r>
              <a:rPr lang="fr-FR" dirty="0" err="1" smtClean="0"/>
              <a:t>clausula</a:t>
            </a:r>
            <a:r>
              <a:rPr lang="fr-FR" dirty="0" smtClean="0"/>
              <a:t> </a:t>
            </a:r>
            <a:r>
              <a:rPr lang="fr-FR" dirty="0" err="1" smtClean="0"/>
              <a:t>compromissória</a:t>
            </a: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-JUCESP </a:t>
            </a:r>
            <a:r>
              <a:rPr lang="fr-FR" dirty="0" err="1"/>
              <a:t>negou</a:t>
            </a:r>
            <a:r>
              <a:rPr lang="fr-FR" dirty="0"/>
              <a:t> o </a:t>
            </a:r>
            <a:r>
              <a:rPr lang="fr-FR" dirty="0" err="1"/>
              <a:t>registro</a:t>
            </a:r>
            <a:r>
              <a:rPr lang="fr-FR" dirty="0"/>
              <a:t> e </a:t>
            </a:r>
            <a:r>
              <a:rPr lang="fr-FR" dirty="0" err="1"/>
              <a:t>determinou</a:t>
            </a:r>
            <a:r>
              <a:rPr lang="fr-FR" dirty="0"/>
              <a:t> </a:t>
            </a:r>
            <a:r>
              <a:rPr lang="fr-FR" dirty="0" err="1"/>
              <a:t>realizar</a:t>
            </a:r>
            <a:r>
              <a:rPr lang="fr-FR" dirty="0"/>
              <a:t> nova </a:t>
            </a:r>
            <a:r>
              <a:rPr lang="fr-FR" dirty="0" err="1"/>
              <a:t>assembléia</a:t>
            </a:r>
            <a:r>
              <a:rPr lang="fr-FR" dirty="0"/>
              <a:t> para </a:t>
            </a:r>
            <a:r>
              <a:rPr lang="fr-FR" dirty="0" err="1" smtClean="0"/>
              <a:t>retirar</a:t>
            </a:r>
            <a:r>
              <a:rPr lang="fr-FR" dirty="0" smtClean="0"/>
              <a:t> a </a:t>
            </a:r>
            <a:r>
              <a:rPr lang="fr-FR" dirty="0" err="1" smtClean="0"/>
              <a:t>arbitragem</a:t>
            </a:r>
            <a:endParaRPr lang="fr-FR" dirty="0" smtClean="0"/>
          </a:p>
          <a:p>
            <a:pPr marL="114300" indent="0">
              <a:buNone/>
            </a:pP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/>
              <a:t>Julgado</a:t>
            </a:r>
            <a:r>
              <a:rPr lang="fr-FR" dirty="0"/>
              <a:t> de 2 grau </a:t>
            </a:r>
            <a:r>
              <a:rPr lang="fr-FR" dirty="0" err="1"/>
              <a:t>entendeu</a:t>
            </a:r>
            <a:r>
              <a:rPr lang="fr-FR" dirty="0"/>
              <a:t>: </a:t>
            </a:r>
            <a:endParaRPr lang="fr-FR" dirty="0" smtClean="0"/>
          </a:p>
          <a:p>
            <a:pPr marL="114300" indent="0">
              <a:buNone/>
            </a:pPr>
            <a:r>
              <a:rPr lang="fr-FR" dirty="0" smtClean="0"/>
              <a:t> </a:t>
            </a:r>
            <a:r>
              <a:rPr lang="fr-FR" i="1" u="sng" dirty="0"/>
              <a:t>« a)</a:t>
            </a:r>
            <a:r>
              <a:rPr lang="fr-FR" i="1" u="sng" dirty="0" err="1"/>
              <a:t>clausula</a:t>
            </a:r>
            <a:r>
              <a:rPr lang="fr-FR" i="1" u="sng" dirty="0"/>
              <a:t> </a:t>
            </a:r>
            <a:r>
              <a:rPr lang="fr-FR" i="1" u="sng" dirty="0" err="1"/>
              <a:t>compromissoria</a:t>
            </a:r>
            <a:r>
              <a:rPr lang="fr-FR" i="1" u="sng" dirty="0"/>
              <a:t> </a:t>
            </a:r>
            <a:r>
              <a:rPr lang="fr-FR" i="1" u="sng" dirty="0" err="1"/>
              <a:t>não</a:t>
            </a:r>
            <a:r>
              <a:rPr lang="fr-FR" i="1" u="sng" dirty="0"/>
              <a:t> </a:t>
            </a:r>
            <a:r>
              <a:rPr lang="fr-FR" i="1" u="sng" dirty="0" err="1"/>
              <a:t>seria</a:t>
            </a:r>
            <a:r>
              <a:rPr lang="fr-FR" i="1" u="sng" dirty="0"/>
              <a:t> </a:t>
            </a:r>
            <a:r>
              <a:rPr lang="fr-FR" i="1" u="sng" dirty="0" err="1"/>
              <a:t>direcionada</a:t>
            </a:r>
            <a:r>
              <a:rPr lang="fr-FR" i="1" u="sng" dirty="0"/>
              <a:t> </a:t>
            </a:r>
            <a:r>
              <a:rPr lang="fr-FR" i="1" u="sng" dirty="0" err="1"/>
              <a:t>aos</a:t>
            </a:r>
            <a:r>
              <a:rPr lang="fr-FR" i="1" u="sng" dirty="0"/>
              <a:t> </a:t>
            </a:r>
            <a:r>
              <a:rPr lang="fr-FR" i="1" u="sng" dirty="0" err="1"/>
              <a:t>interesses</a:t>
            </a:r>
            <a:r>
              <a:rPr lang="fr-FR" i="1" u="sng" dirty="0"/>
              <a:t> </a:t>
            </a:r>
            <a:r>
              <a:rPr lang="fr-FR" i="1" u="sng" dirty="0" err="1"/>
              <a:t>gerais</a:t>
            </a:r>
            <a:r>
              <a:rPr lang="fr-FR" i="1" u="sng" dirty="0"/>
              <a:t> da </a:t>
            </a:r>
            <a:r>
              <a:rPr lang="fr-FR" i="1" u="sng" dirty="0" err="1" smtClean="0"/>
              <a:t>sociedade</a:t>
            </a:r>
            <a:r>
              <a:rPr lang="fr-FR" i="1" u="sng" dirty="0" smtClean="0"/>
              <a:t>, </a:t>
            </a:r>
            <a:r>
              <a:rPr lang="fr-FR" i="1" u="sng" dirty="0"/>
              <a:t>mas </a:t>
            </a:r>
            <a:r>
              <a:rPr lang="fr-FR" i="1" u="sng" dirty="0" err="1"/>
              <a:t>sim</a:t>
            </a:r>
            <a:r>
              <a:rPr lang="fr-FR" i="1" u="sng" dirty="0"/>
              <a:t> </a:t>
            </a:r>
            <a:r>
              <a:rPr lang="fr-FR" i="1" u="sng" dirty="0" err="1"/>
              <a:t>às</a:t>
            </a:r>
            <a:r>
              <a:rPr lang="fr-FR" i="1" u="sng" dirty="0"/>
              <a:t> </a:t>
            </a:r>
            <a:r>
              <a:rPr lang="fr-FR" i="1" u="sng" dirty="0" err="1"/>
              <a:t>pessoas</a:t>
            </a:r>
            <a:r>
              <a:rPr lang="fr-FR" i="1" u="sng" dirty="0"/>
              <a:t> que a </a:t>
            </a:r>
            <a:r>
              <a:rPr lang="fr-FR" i="1" u="sng" dirty="0" err="1"/>
              <a:t>compõem</a:t>
            </a:r>
            <a:r>
              <a:rPr lang="fr-FR" i="1" u="sng" dirty="0" smtClean="0"/>
              <a:t>.</a:t>
            </a:r>
          </a:p>
          <a:p>
            <a:pPr marL="114300" indent="0">
              <a:buNone/>
            </a:pPr>
            <a:r>
              <a:rPr lang="fr-FR" i="1" u="sng" dirty="0" smtClean="0"/>
              <a:t>b)o </a:t>
            </a:r>
            <a:r>
              <a:rPr lang="fr-FR" i="1" u="sng" dirty="0" err="1" smtClean="0"/>
              <a:t>princípio</a:t>
            </a:r>
            <a:r>
              <a:rPr lang="fr-FR" i="1" u="sng" dirty="0" smtClean="0"/>
              <a:t> </a:t>
            </a:r>
            <a:r>
              <a:rPr lang="fr-FR" i="1" u="sng" dirty="0"/>
              <a:t>da </a:t>
            </a:r>
            <a:r>
              <a:rPr lang="fr-FR" i="1" u="sng" dirty="0" err="1"/>
              <a:t>maioria</a:t>
            </a:r>
            <a:r>
              <a:rPr lang="fr-FR" i="1" u="sng" dirty="0"/>
              <a:t> </a:t>
            </a:r>
            <a:r>
              <a:rPr lang="fr-FR" i="1" u="sng" dirty="0" err="1"/>
              <a:t>não</a:t>
            </a:r>
            <a:r>
              <a:rPr lang="fr-FR" i="1" u="sng" dirty="0"/>
              <a:t> </a:t>
            </a:r>
            <a:r>
              <a:rPr lang="fr-FR" i="1" u="sng" dirty="0" err="1"/>
              <a:t>poderia</a:t>
            </a:r>
            <a:r>
              <a:rPr lang="fr-FR" i="1" u="sng" dirty="0"/>
              <a:t> </a:t>
            </a:r>
            <a:r>
              <a:rPr lang="fr-FR" i="1" u="sng" dirty="0" err="1"/>
              <a:t>reduzir</a:t>
            </a:r>
            <a:r>
              <a:rPr lang="fr-FR" i="1" u="sng" dirty="0"/>
              <a:t> o </a:t>
            </a:r>
            <a:r>
              <a:rPr lang="fr-FR" i="1" u="sng" dirty="0" err="1"/>
              <a:t>direito</a:t>
            </a:r>
            <a:r>
              <a:rPr lang="fr-FR" i="1" u="sng" dirty="0"/>
              <a:t> </a:t>
            </a:r>
            <a:r>
              <a:rPr lang="fr-FR" i="1" u="sng" dirty="0" err="1"/>
              <a:t>essencial</a:t>
            </a:r>
            <a:r>
              <a:rPr lang="fr-FR" i="1" u="sng" dirty="0"/>
              <a:t> </a:t>
            </a:r>
            <a:r>
              <a:rPr lang="fr-FR" i="1" u="sng" dirty="0" err="1" smtClean="0"/>
              <a:t>subjetivo</a:t>
            </a:r>
            <a:r>
              <a:rPr lang="fr-FR" i="1" u="sng" dirty="0" smtClean="0"/>
              <a:t> do </a:t>
            </a:r>
            <a:r>
              <a:rPr lang="fr-FR" i="1" u="sng" dirty="0" err="1"/>
              <a:t>acionista</a:t>
            </a:r>
            <a:r>
              <a:rPr lang="fr-FR" i="1" u="sng" dirty="0"/>
              <a:t> de </a:t>
            </a:r>
            <a:r>
              <a:rPr lang="fr-FR" i="1" u="sng" dirty="0" err="1"/>
              <a:t>recorrer</a:t>
            </a:r>
            <a:r>
              <a:rPr lang="fr-FR" i="1" u="sng" dirty="0"/>
              <a:t> </a:t>
            </a:r>
            <a:r>
              <a:rPr lang="fr-FR" i="1" u="sng" dirty="0" err="1"/>
              <a:t>ao</a:t>
            </a:r>
            <a:r>
              <a:rPr lang="fr-FR" i="1" u="sng" dirty="0"/>
              <a:t> P. </a:t>
            </a:r>
            <a:r>
              <a:rPr lang="fr-FR" i="1" u="sng" dirty="0" err="1"/>
              <a:t>Judiciário</a:t>
            </a:r>
            <a:r>
              <a:rPr lang="fr-FR" i="1" u="sng" dirty="0" smtClean="0"/>
              <a:t>. »</a:t>
            </a:r>
            <a:r>
              <a:rPr lang="fr-FR" dirty="0" smtClean="0"/>
              <a:t>  </a:t>
            </a:r>
          </a:p>
          <a:p>
            <a:pPr marL="114300" indent="0">
              <a:buNone/>
            </a:pPr>
            <a:r>
              <a:rPr lang="fr-FR" dirty="0" err="1" smtClean="0"/>
              <a:t>Segurança</a:t>
            </a:r>
            <a:r>
              <a:rPr lang="fr-FR" dirty="0" smtClean="0"/>
              <a:t> </a:t>
            </a:r>
            <a:r>
              <a:rPr lang="fr-FR" dirty="0" err="1"/>
              <a:t>denegada</a:t>
            </a:r>
            <a:r>
              <a:rPr lang="fr-FR" dirty="0"/>
              <a:t> </a:t>
            </a:r>
            <a:r>
              <a:rPr lang="fr-FR" dirty="0" smtClean="0"/>
              <a:t> (</a:t>
            </a:r>
            <a:r>
              <a:rPr lang="fr-FR" dirty="0"/>
              <a:t>7 V. Fazenda Pública 21.01.2009) 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1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Jurisprudência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TJMG</a:t>
            </a:r>
            <a:r>
              <a:rPr lang="fr-FR" dirty="0" smtClean="0"/>
              <a:t> </a:t>
            </a:r>
            <a:r>
              <a:rPr lang="mr-IN" dirty="0" smtClean="0"/>
              <a:t>–</a:t>
            </a:r>
            <a:r>
              <a:rPr lang="fr-FR" dirty="0" smtClean="0"/>
              <a:t> </a:t>
            </a:r>
            <a:r>
              <a:rPr lang="fr-FR" dirty="0" err="1" smtClean="0"/>
              <a:t>Ação</a:t>
            </a:r>
            <a:r>
              <a:rPr lang="fr-FR" dirty="0" smtClean="0"/>
              <a:t> </a:t>
            </a:r>
            <a:r>
              <a:rPr lang="fr-FR" dirty="0" err="1" smtClean="0"/>
              <a:t>Ordinária</a:t>
            </a:r>
            <a:r>
              <a:rPr lang="fr-FR" dirty="0" smtClean="0"/>
              <a:t> de </a:t>
            </a:r>
            <a:r>
              <a:rPr lang="fr-FR" dirty="0" err="1" smtClean="0"/>
              <a:t>nulidade</a:t>
            </a:r>
            <a:r>
              <a:rPr lang="fr-FR" dirty="0" smtClean="0"/>
              <a:t> de </a:t>
            </a:r>
            <a:r>
              <a:rPr lang="fr-FR" dirty="0" err="1" smtClean="0"/>
              <a:t>Assembleia</a:t>
            </a:r>
            <a:r>
              <a:rPr lang="fr-FR" dirty="0" smtClean="0"/>
              <a:t> Geral  </a:t>
            </a:r>
            <a:r>
              <a:rPr lang="fr-FR" dirty="0" err="1" smtClean="0"/>
              <a:t>proposta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</a:t>
            </a:r>
            <a:r>
              <a:rPr lang="fr-FR" dirty="0" err="1" smtClean="0"/>
              <a:t>acionistas</a:t>
            </a:r>
            <a:r>
              <a:rPr lang="fr-FR" dirty="0" smtClean="0"/>
              <a:t> </a:t>
            </a:r>
            <a:r>
              <a:rPr lang="fr-FR" dirty="0" err="1" smtClean="0"/>
              <a:t>minoritário</a:t>
            </a:r>
            <a:r>
              <a:rPr lang="fr-FR" dirty="0" smtClean="0"/>
              <a:t> </a:t>
            </a:r>
            <a:r>
              <a:rPr lang="fr-FR" u="sng" dirty="0" err="1" smtClean="0"/>
              <a:t>apesar</a:t>
            </a:r>
            <a:r>
              <a:rPr lang="fr-FR" u="sng" dirty="0" smtClean="0"/>
              <a:t> de </a:t>
            </a:r>
            <a:r>
              <a:rPr lang="fr-FR" u="sng" dirty="0" err="1" smtClean="0"/>
              <a:t>existir</a:t>
            </a:r>
            <a:r>
              <a:rPr lang="fr-FR" u="sng" dirty="0" smtClean="0"/>
              <a:t> </a:t>
            </a:r>
            <a:r>
              <a:rPr lang="fr-FR" u="sng" dirty="0" err="1" smtClean="0"/>
              <a:t>clausúla</a:t>
            </a:r>
            <a:r>
              <a:rPr lang="fr-FR" u="sng" dirty="0" smtClean="0"/>
              <a:t> </a:t>
            </a:r>
            <a:r>
              <a:rPr lang="fr-FR" u="sng" dirty="0" err="1" smtClean="0"/>
              <a:t>compromissória</a:t>
            </a:r>
            <a:r>
              <a:rPr lang="fr-FR" dirty="0" smtClean="0"/>
              <a:t>  no </a:t>
            </a:r>
            <a:r>
              <a:rPr lang="fr-FR" dirty="0" err="1" smtClean="0"/>
              <a:t>estatuto</a:t>
            </a:r>
            <a:r>
              <a:rPr lang="fr-FR" dirty="0" smtClean="0"/>
              <a:t> da </a:t>
            </a:r>
            <a:r>
              <a:rPr lang="fr-FR" dirty="0" err="1" smtClean="0"/>
              <a:t>Companhia</a:t>
            </a:r>
            <a:r>
              <a:rPr lang="fr-FR" dirty="0" smtClean="0"/>
              <a:t> .</a:t>
            </a:r>
          </a:p>
          <a:p>
            <a:r>
              <a:rPr lang="fr-FR" i="1" dirty="0" smtClean="0"/>
              <a:t>« a </a:t>
            </a:r>
            <a:r>
              <a:rPr lang="fr-FR" i="1" dirty="0" err="1" smtClean="0"/>
              <a:t>cláusula</a:t>
            </a:r>
            <a:r>
              <a:rPr lang="fr-FR" i="1" dirty="0" smtClean="0"/>
              <a:t> </a:t>
            </a:r>
            <a:r>
              <a:rPr lang="fr-FR" i="1" dirty="0" err="1" smtClean="0"/>
              <a:t>compromissoria</a:t>
            </a:r>
            <a:r>
              <a:rPr lang="fr-FR" i="1" dirty="0" smtClean="0"/>
              <a:t> </a:t>
            </a:r>
            <a:r>
              <a:rPr lang="fr-FR" i="1" dirty="0" err="1" smtClean="0"/>
              <a:t>nao</a:t>
            </a:r>
            <a:r>
              <a:rPr lang="fr-FR" i="1" dirty="0" smtClean="0"/>
              <a:t> vincula os </a:t>
            </a:r>
            <a:r>
              <a:rPr lang="fr-FR" i="1" dirty="0" err="1" smtClean="0"/>
              <a:t>sócios</a:t>
            </a:r>
            <a:r>
              <a:rPr lang="fr-FR" i="1" dirty="0" smtClean="0"/>
              <a:t> que a </a:t>
            </a:r>
            <a:r>
              <a:rPr lang="fr-FR" i="1" dirty="0" err="1" smtClean="0"/>
              <a:t>ela</a:t>
            </a:r>
            <a:r>
              <a:rPr lang="fr-FR" i="1" dirty="0" smtClean="0"/>
              <a:t> </a:t>
            </a:r>
            <a:r>
              <a:rPr lang="fr-FR" i="1" dirty="0" err="1" smtClean="0"/>
              <a:t>não</a:t>
            </a:r>
            <a:r>
              <a:rPr lang="fr-FR" i="1" dirty="0" smtClean="0"/>
              <a:t> </a:t>
            </a:r>
            <a:r>
              <a:rPr lang="fr-FR" i="1" dirty="0" err="1" smtClean="0"/>
              <a:t>anuiram</a:t>
            </a:r>
            <a:r>
              <a:rPr lang="fr-FR" i="1" dirty="0" smtClean="0"/>
              <a:t> </a:t>
            </a:r>
            <a:r>
              <a:rPr lang="fr-FR" i="1" dirty="0" err="1" smtClean="0"/>
              <a:t>expressamente</a:t>
            </a:r>
            <a:r>
              <a:rPr lang="fr-FR" i="1" dirty="0" smtClean="0"/>
              <a:t>; </a:t>
            </a:r>
            <a:r>
              <a:rPr lang="fr-FR" i="1" dirty="0" err="1" smtClean="0"/>
              <a:t>Litigio</a:t>
            </a:r>
            <a:r>
              <a:rPr lang="fr-FR" i="1" dirty="0" smtClean="0"/>
              <a:t> </a:t>
            </a:r>
            <a:r>
              <a:rPr lang="fr-FR" i="1" dirty="0" err="1" smtClean="0"/>
              <a:t>deveria</a:t>
            </a:r>
            <a:r>
              <a:rPr lang="fr-FR" i="1" dirty="0" smtClean="0"/>
              <a:t> </a:t>
            </a:r>
            <a:r>
              <a:rPr lang="fr-FR" i="1" dirty="0" err="1" smtClean="0"/>
              <a:t>ser</a:t>
            </a:r>
            <a:r>
              <a:rPr lang="fr-FR" i="1" dirty="0" smtClean="0"/>
              <a:t> </a:t>
            </a:r>
            <a:r>
              <a:rPr lang="fr-FR" i="1" dirty="0" err="1" smtClean="0"/>
              <a:t>dirimido</a:t>
            </a:r>
            <a:r>
              <a:rPr lang="fr-FR" i="1" dirty="0" smtClean="0"/>
              <a:t> </a:t>
            </a:r>
            <a:r>
              <a:rPr lang="fr-FR" i="1" dirty="0" err="1" smtClean="0"/>
              <a:t>pelo</a:t>
            </a:r>
            <a:r>
              <a:rPr lang="fr-FR" i="1" dirty="0" smtClean="0"/>
              <a:t> </a:t>
            </a:r>
            <a:r>
              <a:rPr lang="fr-FR" i="1" dirty="0" err="1" smtClean="0"/>
              <a:t>Poder</a:t>
            </a:r>
            <a:r>
              <a:rPr lang="fr-FR" i="1" dirty="0" smtClean="0"/>
              <a:t> </a:t>
            </a:r>
            <a:r>
              <a:rPr lang="fr-FR" i="1" dirty="0" err="1" smtClean="0"/>
              <a:t>Judiciário</a:t>
            </a:r>
            <a:r>
              <a:rPr lang="fr-FR" i="1" dirty="0" smtClean="0"/>
              <a:t> «       </a:t>
            </a:r>
            <a:r>
              <a:rPr lang="fr-FR" dirty="0" smtClean="0"/>
              <a:t>(10 C. </a:t>
            </a:r>
            <a:r>
              <a:rPr lang="fr-FR" dirty="0" err="1" smtClean="0"/>
              <a:t>Civ</a:t>
            </a:r>
            <a:r>
              <a:rPr lang="fr-FR" dirty="0" smtClean="0"/>
              <a:t>. J. 13.04.2010)</a:t>
            </a:r>
          </a:p>
          <a:p>
            <a:endParaRPr lang="fr-FR" dirty="0" smtClean="0"/>
          </a:p>
          <a:p>
            <a:r>
              <a:rPr lang="fr-FR" b="1" u="sng" dirty="0" smtClean="0"/>
              <a:t>TJSP</a:t>
            </a:r>
            <a:r>
              <a:rPr lang="fr-FR" u="sng" dirty="0" smtClean="0"/>
              <a:t> </a:t>
            </a:r>
            <a:r>
              <a:rPr lang="mr-IN" u="sng" dirty="0" smtClean="0"/>
              <a:t>–</a:t>
            </a:r>
            <a:r>
              <a:rPr lang="fr-FR" dirty="0" smtClean="0"/>
              <a:t> </a:t>
            </a:r>
            <a:r>
              <a:rPr lang="fr-FR" i="1" dirty="0" smtClean="0"/>
              <a:t>« </a:t>
            </a:r>
            <a:r>
              <a:rPr lang="fr-FR" i="1" dirty="0" err="1" smtClean="0"/>
              <a:t>Inclusão</a:t>
            </a:r>
            <a:r>
              <a:rPr lang="fr-FR" i="1" dirty="0" smtClean="0"/>
              <a:t> da </a:t>
            </a:r>
            <a:r>
              <a:rPr lang="fr-FR" i="1" dirty="0" err="1" smtClean="0"/>
              <a:t>cláusula</a:t>
            </a:r>
            <a:r>
              <a:rPr lang="fr-FR" i="1" dirty="0" smtClean="0"/>
              <a:t> </a:t>
            </a:r>
            <a:r>
              <a:rPr lang="fr-FR" i="1" dirty="0" err="1" smtClean="0"/>
              <a:t>compromissória</a:t>
            </a:r>
            <a:r>
              <a:rPr lang="fr-FR" i="1" dirty="0" smtClean="0"/>
              <a:t>  nos </a:t>
            </a:r>
            <a:r>
              <a:rPr lang="fr-FR" i="1" dirty="0" err="1" smtClean="0"/>
              <a:t>estatutos</a:t>
            </a:r>
            <a:r>
              <a:rPr lang="fr-FR" i="1" dirty="0" smtClean="0"/>
              <a:t> da </a:t>
            </a:r>
            <a:r>
              <a:rPr lang="fr-FR" i="1" dirty="0" err="1" smtClean="0"/>
              <a:t>sociedade</a:t>
            </a:r>
            <a:r>
              <a:rPr lang="fr-FR" i="1" dirty="0" smtClean="0"/>
              <a:t> </a:t>
            </a:r>
            <a:r>
              <a:rPr lang="fr-FR" i="1" dirty="0" err="1"/>
              <a:t>aprovada</a:t>
            </a:r>
            <a:r>
              <a:rPr lang="fr-FR" i="1" dirty="0"/>
              <a:t> </a:t>
            </a:r>
            <a:r>
              <a:rPr lang="fr-FR" i="1" dirty="0" err="1"/>
              <a:t>por</a:t>
            </a:r>
            <a:r>
              <a:rPr lang="fr-FR" i="1" dirty="0"/>
              <a:t> </a:t>
            </a:r>
            <a:r>
              <a:rPr lang="fr-FR" i="1" dirty="0" err="1"/>
              <a:t>maioria</a:t>
            </a:r>
            <a:r>
              <a:rPr lang="fr-FR" i="1" dirty="0"/>
              <a:t> </a:t>
            </a:r>
            <a:r>
              <a:rPr lang="fr-FR" i="1" dirty="0" smtClean="0"/>
              <a:t>vincula </a:t>
            </a:r>
            <a:r>
              <a:rPr lang="fr-FR" i="1" u="sng" dirty="0" err="1" smtClean="0"/>
              <a:t>todos</a:t>
            </a:r>
            <a:r>
              <a:rPr lang="fr-FR" i="1" u="sng" dirty="0" smtClean="0"/>
              <a:t> os </a:t>
            </a:r>
            <a:r>
              <a:rPr lang="fr-FR" i="1" u="sng" dirty="0" err="1" smtClean="0"/>
              <a:t>sócios</a:t>
            </a:r>
            <a:r>
              <a:rPr lang="fr-FR" i="1" u="sng" dirty="0" smtClean="0"/>
              <a:t> </a:t>
            </a:r>
            <a:r>
              <a:rPr lang="fr-FR" i="1" u="sng" dirty="0" err="1" smtClean="0"/>
              <a:t>presentes</a:t>
            </a:r>
            <a:r>
              <a:rPr lang="fr-FR" i="1" u="sng" dirty="0" smtClean="0"/>
              <a:t> e </a:t>
            </a:r>
            <a:r>
              <a:rPr lang="fr-FR" i="1" u="sng" dirty="0" err="1" smtClean="0"/>
              <a:t>futuros</a:t>
            </a:r>
            <a:r>
              <a:rPr lang="fr-FR" dirty="0" smtClean="0"/>
              <a:t> »   (7 C. </a:t>
            </a:r>
            <a:r>
              <a:rPr lang="fr-FR" dirty="0" err="1" smtClean="0"/>
              <a:t>Civ</a:t>
            </a:r>
            <a:r>
              <a:rPr lang="fr-FR" dirty="0" smtClean="0"/>
              <a:t>. J. 19.10.2011)</a:t>
            </a:r>
          </a:p>
          <a:p>
            <a:r>
              <a:rPr lang="fr-FR" b="1" u="sng" dirty="0" err="1" smtClean="0"/>
              <a:t>Importância</a:t>
            </a:r>
            <a:r>
              <a:rPr lang="fr-FR" b="1" u="sng" dirty="0" smtClean="0"/>
              <a:t> da </a:t>
            </a:r>
            <a:r>
              <a:rPr lang="fr-FR" b="1" u="sng" dirty="0" err="1" smtClean="0"/>
              <a:t>alteração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havida</a:t>
            </a:r>
            <a:r>
              <a:rPr lang="fr-FR" b="1" u="sng" dirty="0" smtClean="0"/>
              <a:t> na Lei </a:t>
            </a:r>
            <a:r>
              <a:rPr lang="fr-FR" b="1" u="sng" dirty="0" err="1" smtClean="0"/>
              <a:t>das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SAs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em</a:t>
            </a:r>
            <a:r>
              <a:rPr lang="fr-FR" b="1" u="sng" dirty="0" smtClean="0"/>
              <a:t> 2015 para </a:t>
            </a:r>
            <a:r>
              <a:rPr lang="fr-FR" b="1" u="sng" dirty="0" err="1" smtClean="0"/>
              <a:t>outorgar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segurança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jurídica</a:t>
            </a:r>
            <a:r>
              <a:rPr lang="fr-FR" b="1" u="sng" dirty="0" smtClean="0"/>
              <a:t> à </a:t>
            </a:r>
            <a:r>
              <a:rPr lang="fr-FR" b="1" u="sng" dirty="0" err="1" smtClean="0"/>
              <a:t>arbitragem</a:t>
            </a:r>
            <a:r>
              <a:rPr lang="fr-FR" b="1" u="sng" dirty="0" smtClean="0"/>
              <a:t> </a:t>
            </a:r>
            <a:r>
              <a:rPr lang="fr-FR" b="1" u="sng" dirty="0" err="1" smtClean="0"/>
              <a:t>societária</a:t>
            </a:r>
            <a:r>
              <a:rPr lang="fr-FR" b="1" u="sng" dirty="0" smtClean="0"/>
              <a:t>. </a:t>
            </a:r>
            <a:endParaRPr lang="fr-FR" b="1" u="sng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www.selmalemes.com.br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33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jdacency">
  <a:themeElements>
    <a:clrScheme name="Ajd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780</TotalTime>
  <Words>680</Words>
  <Application>Microsoft Office PowerPoint</Application>
  <PresentationFormat>On-screen Show (4:3)</PresentationFormat>
  <Paragraphs>152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</vt:lpstr>
      <vt:lpstr>Gill Sans MT</vt:lpstr>
      <vt:lpstr>Mangal</vt:lpstr>
      <vt:lpstr>Ajdacency</vt:lpstr>
      <vt:lpstr>Simpósio SEJUBRA  Desafios e Oportinidades para o Investidor Alemão no Brasil  Porto Alegre  12.11.2017</vt:lpstr>
      <vt:lpstr>Sumário</vt:lpstr>
      <vt:lpstr>Arbitragem</vt:lpstr>
      <vt:lpstr>Vantagens da Arbitragem</vt:lpstr>
      <vt:lpstr>Arbitragem Societária</vt:lpstr>
      <vt:lpstr>Arbitragem Societária</vt:lpstr>
      <vt:lpstr>Jurisprudência</vt:lpstr>
      <vt:lpstr>Jurisprudência</vt:lpstr>
      <vt:lpstr>Jurisprudência</vt:lpstr>
      <vt:lpstr>Jurisprudência – Acordo de Acionistas</vt:lpstr>
      <vt:lpstr>Jurisprudência – Alienação de Participação Acionária</vt:lpstr>
      <vt:lpstr>Jurisprudência – Abrangência e Extensão da Cláusula Compromissória – Grupo societário</vt:lpstr>
      <vt:lpstr>Arbitragem Coletiva (Arbitragem de Classe) </vt:lpstr>
      <vt:lpstr>Peculiaridades e Desafios da Arbitragem Coletiva</vt:lpstr>
      <vt:lpstr>Peculiaridades e Desafios da Arbitragem Coletiva</vt:lpstr>
      <vt:lpstr>Arbitragem Coletiva - Petrobras</vt:lpstr>
      <vt:lpstr>Arbitragem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Simpósio SEJUBRA  Desafios e Oportinidades para o Investidor Alemão no Brasil  Porto Alegre  12.11.2017</dc:title>
  <dc:creator>Selma Lemes</dc:creator>
  <cp:lastModifiedBy>Eduardo M. Zobaran</cp:lastModifiedBy>
  <cp:revision>23</cp:revision>
  <dcterms:created xsi:type="dcterms:W3CDTF">2017-11-11T14:35:46Z</dcterms:created>
  <dcterms:modified xsi:type="dcterms:W3CDTF">2017-11-15T23:56:03Z</dcterms:modified>
</cp:coreProperties>
</file>